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76" r:id="rId4"/>
    <p:sldId id="277" r:id="rId5"/>
    <p:sldId id="278" r:id="rId6"/>
    <p:sldId id="258" r:id="rId7"/>
    <p:sldId id="260" r:id="rId8"/>
    <p:sldId id="259" r:id="rId9"/>
    <p:sldId id="263" r:id="rId10"/>
    <p:sldId id="273" r:id="rId11"/>
    <p:sldId id="271" r:id="rId12"/>
    <p:sldId id="267" r:id="rId13"/>
    <p:sldId id="268" r:id="rId14"/>
    <p:sldId id="272" r:id="rId15"/>
    <p:sldId id="270" r:id="rId16"/>
    <p:sldId id="269"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2F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7" autoAdjust="0"/>
    <p:restoredTop sz="67985" autoAdjust="0"/>
  </p:normalViewPr>
  <p:slideViewPr>
    <p:cSldViewPr snapToGrid="0">
      <p:cViewPr>
        <p:scale>
          <a:sx n="60" d="100"/>
          <a:sy n="60" d="100"/>
        </p:scale>
        <p:origin x="-139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24323-CD7F-4D2B-B3FB-D5885E90719F}" type="datetimeFigureOut">
              <a:rPr lang="en-US" smtClean="0"/>
              <a:t>11/1/16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8AFEF-99F6-4C85-92D8-2B8F9C19CF35}" type="slidenum">
              <a:rPr lang="en-US" smtClean="0"/>
              <a:t>‹#›</a:t>
            </a:fld>
            <a:endParaRPr lang="en-US"/>
          </a:p>
        </p:txBody>
      </p:sp>
    </p:spTree>
    <p:extLst>
      <p:ext uri="{BB962C8B-B14F-4D97-AF65-F5344CB8AC3E}">
        <p14:creationId xmlns:p14="http://schemas.microsoft.com/office/powerpoint/2010/main" val="56509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B68AFEF-99F6-4C85-92D8-2B8F9C19CF35}" type="slidenum">
              <a:rPr lang="en-US" smtClean="0"/>
              <a:t>1</a:t>
            </a:fld>
            <a:endParaRPr lang="en-US"/>
          </a:p>
        </p:txBody>
      </p:sp>
    </p:spTree>
    <p:extLst>
      <p:ext uri="{BB962C8B-B14F-4D97-AF65-F5344CB8AC3E}">
        <p14:creationId xmlns:p14="http://schemas.microsoft.com/office/powerpoint/2010/main" val="326739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8AFEF-99F6-4C85-92D8-2B8F9C19CF35}" type="slidenum">
              <a:rPr lang="en-US" smtClean="0"/>
              <a:t>2</a:t>
            </a:fld>
            <a:endParaRPr lang="en-US"/>
          </a:p>
        </p:txBody>
      </p:sp>
    </p:spTree>
    <p:extLst>
      <p:ext uri="{BB962C8B-B14F-4D97-AF65-F5344CB8AC3E}">
        <p14:creationId xmlns:p14="http://schemas.microsoft.com/office/powerpoint/2010/main" val="9758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8AFEF-99F6-4C85-92D8-2B8F9C19CF35}" type="slidenum">
              <a:rPr lang="en-US" smtClean="0"/>
              <a:t>6</a:t>
            </a:fld>
            <a:endParaRPr lang="en-US"/>
          </a:p>
        </p:txBody>
      </p:sp>
    </p:spTree>
    <p:extLst>
      <p:ext uri="{BB962C8B-B14F-4D97-AF65-F5344CB8AC3E}">
        <p14:creationId xmlns:p14="http://schemas.microsoft.com/office/powerpoint/2010/main" val="331189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8AFEF-99F6-4C85-92D8-2B8F9C19CF35}" type="slidenum">
              <a:rPr lang="en-US" smtClean="0"/>
              <a:t>13</a:t>
            </a:fld>
            <a:endParaRPr lang="en-US"/>
          </a:p>
        </p:txBody>
      </p:sp>
    </p:spTree>
    <p:extLst>
      <p:ext uri="{BB962C8B-B14F-4D97-AF65-F5344CB8AC3E}">
        <p14:creationId xmlns:p14="http://schemas.microsoft.com/office/powerpoint/2010/main" val="321913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98D8FF-1C9D-499F-9ABA-81D0797E870B}"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168729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8D8FF-1C9D-499F-9ABA-81D0797E870B}"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379100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8D8FF-1C9D-499F-9ABA-81D0797E870B}"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173234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8D8FF-1C9D-499F-9ABA-81D0797E870B}"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34086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8D8FF-1C9D-499F-9ABA-81D0797E870B}"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342339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98D8FF-1C9D-499F-9ABA-81D0797E870B}"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315249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98D8FF-1C9D-499F-9ABA-81D0797E870B}" type="datetimeFigureOut">
              <a:rPr lang="en-US" smtClean="0"/>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277578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98D8FF-1C9D-499F-9ABA-81D0797E870B}" type="datetimeFigureOut">
              <a:rPr lang="en-US" smtClean="0"/>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18769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8D8FF-1C9D-499F-9ABA-81D0797E870B}" type="datetimeFigureOut">
              <a:rPr lang="en-US" smtClean="0"/>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281975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8D8FF-1C9D-499F-9ABA-81D0797E870B}"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328942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8D8FF-1C9D-499F-9ABA-81D0797E870B}"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AFE70-BCCB-4202-8A34-9F179DCAB7E3}" type="slidenum">
              <a:rPr lang="en-US" smtClean="0"/>
              <a:t>‹#›</a:t>
            </a:fld>
            <a:endParaRPr lang="en-US"/>
          </a:p>
        </p:txBody>
      </p:sp>
    </p:spTree>
    <p:extLst>
      <p:ext uri="{BB962C8B-B14F-4D97-AF65-F5344CB8AC3E}">
        <p14:creationId xmlns:p14="http://schemas.microsoft.com/office/powerpoint/2010/main" val="866052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8D8FF-1C9D-499F-9ABA-81D0797E870B}" type="datetimeFigureOut">
              <a:rPr lang="en-US" smtClean="0"/>
              <a:t>11/1/16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AFE70-BCCB-4202-8A34-9F179DCAB7E3}" type="slidenum">
              <a:rPr lang="en-US" smtClean="0"/>
              <a:t>‹#›</a:t>
            </a:fld>
            <a:endParaRPr lang="en-US"/>
          </a:p>
        </p:txBody>
      </p:sp>
    </p:spTree>
    <p:extLst>
      <p:ext uri="{BB962C8B-B14F-4D97-AF65-F5344CB8AC3E}">
        <p14:creationId xmlns:p14="http://schemas.microsoft.com/office/powerpoint/2010/main" val="213067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9.png"/><Relationship Id="rId13" Type="http://schemas.openxmlformats.org/officeDocument/2006/relationships/image" Target="../media/image27.png"/><Relationship Id="rId14" Type="http://schemas.openxmlformats.org/officeDocument/2006/relationships/image" Target="../media/image26.png"/><Relationship Id="rId1" Type="http://schemas.microsoft.com/office/2007/relationships/media" Target="../media/media6.m4a"/><Relationship Id="rId2" Type="http://schemas.openxmlformats.org/officeDocument/2006/relationships/audio" Target="../media/media6.m4a"/><Relationship Id="rId3" Type="http://schemas.microsoft.com/office/2007/relationships/media" Target="../media/media7.m4a"/><Relationship Id="rId4" Type="http://schemas.openxmlformats.org/officeDocument/2006/relationships/audio" Target="../media/media7.m4a"/><Relationship Id="rId5" Type="http://schemas.openxmlformats.org/officeDocument/2006/relationships/audio" Target="NULL" TargetMode="External"/><Relationship Id="rId6" Type="http://schemas.microsoft.com/office/2007/relationships/media" Target="../media/media5.m4a"/><Relationship Id="rId7" Type="http://schemas.openxmlformats.org/officeDocument/2006/relationships/slideLayout" Target="../slideLayouts/slideLayout7.xml"/><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1.png"/></Relationships>
</file>

<file path=ppt/slides/_rels/slide11.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tags" Target="../tags/tag9.xml"/><Relationship Id="rId2" Type="http://schemas.microsoft.com/office/2007/relationships/media" Target="../media/media6.m4a"/><Relationship Id="rId3" Type="http://schemas.openxmlformats.org/officeDocument/2006/relationships/audio" Target="../media/media6.m4a"/><Relationship Id="rId4" Type="http://schemas.microsoft.com/office/2007/relationships/media" Target="../media/media7.m4a"/><Relationship Id="rId5" Type="http://schemas.openxmlformats.org/officeDocument/2006/relationships/audio" Target="../media/media7.m4a"/><Relationship Id="rId6" Type="http://schemas.openxmlformats.org/officeDocument/2006/relationships/slideLayout" Target="../slideLayouts/slideLayout7.xml"/><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1.png"/><Relationship Id="rId10" Type="http://schemas.openxmlformats.org/officeDocument/2006/relationships/image" Target="../media/image15.png"/></Relationships>
</file>

<file path=ppt/slides/_rels/slide1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31.png"/><Relationship Id="rId13" Type="http://schemas.openxmlformats.org/officeDocument/2006/relationships/image" Target="../media/image27.png"/><Relationship Id="rId14" Type="http://schemas.openxmlformats.org/officeDocument/2006/relationships/image" Target="../media/image26.png"/><Relationship Id="rId1" Type="http://schemas.microsoft.com/office/2007/relationships/media" Target="../media/media6.m4a"/><Relationship Id="rId2" Type="http://schemas.openxmlformats.org/officeDocument/2006/relationships/audio" Target="../media/media6.m4a"/><Relationship Id="rId3" Type="http://schemas.microsoft.com/office/2007/relationships/media" Target="../media/media7.m4a"/><Relationship Id="rId4" Type="http://schemas.openxmlformats.org/officeDocument/2006/relationships/audio" Target="../media/media7.m4a"/><Relationship Id="rId5" Type="http://schemas.openxmlformats.org/officeDocument/2006/relationships/audio" Target="NULL" TargetMode="External"/><Relationship Id="rId6" Type="http://schemas.microsoft.com/office/2007/relationships/media" Target="../media/media5.m4a"/><Relationship Id="rId7" Type="http://schemas.openxmlformats.org/officeDocument/2006/relationships/slideLayout" Target="../slideLayouts/slideLayout7.xml"/><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1.png"/></Relationships>
</file>

<file path=ppt/slides/_rels/slide13.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15.png"/><Relationship Id="rId13" Type="http://schemas.openxmlformats.org/officeDocument/2006/relationships/image" Target="../media/image32.png"/><Relationship Id="rId14" Type="http://schemas.openxmlformats.org/officeDocument/2006/relationships/image" Target="../media/image26.png"/><Relationship Id="rId1" Type="http://schemas.openxmlformats.org/officeDocument/2006/relationships/tags" Target="../tags/tag10.xml"/><Relationship Id="rId2" Type="http://schemas.microsoft.com/office/2007/relationships/media" Target="../media/media6.m4a"/><Relationship Id="rId3" Type="http://schemas.openxmlformats.org/officeDocument/2006/relationships/audio" Target="../media/media6.m4a"/><Relationship Id="rId4" Type="http://schemas.microsoft.com/office/2007/relationships/media" Target="../media/media7.m4a"/><Relationship Id="rId5" Type="http://schemas.openxmlformats.org/officeDocument/2006/relationships/audio" Target="../media/media7.m4a"/><Relationship Id="rId6" Type="http://schemas.openxmlformats.org/officeDocument/2006/relationships/slideLayout" Target="../slideLayouts/slideLayout7.xml"/><Relationship Id="rId7" Type="http://schemas.openxmlformats.org/officeDocument/2006/relationships/notesSlide" Target="../notesSlides/notesSlide4.xml"/><Relationship Id="rId8" Type="http://schemas.openxmlformats.org/officeDocument/2006/relationships/image" Target="../media/image27.png"/><Relationship Id="rId9" Type="http://schemas.openxmlformats.org/officeDocument/2006/relationships/image" Target="../media/image22.png"/><Relationship Id="rId10" Type="http://schemas.openxmlformats.org/officeDocument/2006/relationships/image" Target="../media/image23.png"/></Relationships>
</file>

<file path=ppt/slides/_rels/slide14.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33.png"/><Relationship Id="rId13" Type="http://schemas.openxmlformats.org/officeDocument/2006/relationships/image" Target="../media/image27.png"/><Relationship Id="rId14" Type="http://schemas.openxmlformats.org/officeDocument/2006/relationships/image" Target="../media/image26.png"/><Relationship Id="rId1" Type="http://schemas.microsoft.com/office/2007/relationships/media" Target="../media/media6.m4a"/><Relationship Id="rId2" Type="http://schemas.openxmlformats.org/officeDocument/2006/relationships/audio" Target="../media/media6.m4a"/><Relationship Id="rId3" Type="http://schemas.microsoft.com/office/2007/relationships/media" Target="../media/media7.m4a"/><Relationship Id="rId4" Type="http://schemas.openxmlformats.org/officeDocument/2006/relationships/audio" Target="../media/media7.m4a"/><Relationship Id="rId5" Type="http://schemas.openxmlformats.org/officeDocument/2006/relationships/audio" Target="NULL" TargetMode="External"/><Relationship Id="rId6" Type="http://schemas.microsoft.com/office/2007/relationships/media" Target="../media/media5.m4a"/><Relationship Id="rId7" Type="http://schemas.openxmlformats.org/officeDocument/2006/relationships/slideLayout" Target="../slideLayouts/slideLayout7.xml"/><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1.png"/></Relationships>
</file>

<file path=ppt/slides/_rels/slide15.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34.png"/><Relationship Id="rId13" Type="http://schemas.openxmlformats.org/officeDocument/2006/relationships/image" Target="../media/image26.png"/><Relationship Id="rId1" Type="http://schemas.openxmlformats.org/officeDocument/2006/relationships/tags" Target="../tags/tag11.xml"/><Relationship Id="rId2" Type="http://schemas.microsoft.com/office/2007/relationships/media" Target="../media/media6.m4a"/><Relationship Id="rId3" Type="http://schemas.openxmlformats.org/officeDocument/2006/relationships/audio" Target="../media/media6.m4a"/><Relationship Id="rId4" Type="http://schemas.microsoft.com/office/2007/relationships/media" Target="../media/media7.m4a"/><Relationship Id="rId5" Type="http://schemas.openxmlformats.org/officeDocument/2006/relationships/audio" Target="../media/media7.m4a"/><Relationship Id="rId6" Type="http://schemas.openxmlformats.org/officeDocument/2006/relationships/slideLayout" Target="../slideLayouts/slideLayout7.xml"/><Relationship Id="rId7" Type="http://schemas.openxmlformats.org/officeDocument/2006/relationships/image" Target="../media/image27.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1.png"/></Relationships>
</file>

<file path=ppt/slides/_rels/slide16.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35.png"/><Relationship Id="rId13" Type="http://schemas.openxmlformats.org/officeDocument/2006/relationships/image" Target="../media/image26.png"/><Relationship Id="rId1" Type="http://schemas.openxmlformats.org/officeDocument/2006/relationships/tags" Target="../tags/tag12.xml"/><Relationship Id="rId2" Type="http://schemas.microsoft.com/office/2007/relationships/media" Target="../media/media6.m4a"/><Relationship Id="rId3" Type="http://schemas.openxmlformats.org/officeDocument/2006/relationships/audio" Target="../media/media6.m4a"/><Relationship Id="rId4" Type="http://schemas.microsoft.com/office/2007/relationships/media" Target="../media/media7.m4a"/><Relationship Id="rId5" Type="http://schemas.openxmlformats.org/officeDocument/2006/relationships/audio" Target="../media/media7.m4a"/><Relationship Id="rId6" Type="http://schemas.openxmlformats.org/officeDocument/2006/relationships/slideLayout" Target="../slideLayouts/slideLayout7.xml"/><Relationship Id="rId7" Type="http://schemas.openxmlformats.org/officeDocument/2006/relationships/image" Target="../media/image27.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6.jpg"/><Relationship Id="rId1" Type="http://schemas.openxmlformats.org/officeDocument/2006/relationships/tags" Target="../tags/tag13.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 Type="http://schemas.openxmlformats.org/officeDocument/2006/relationships/notesSlide" Target="../notesSlides/notesSlide3.xml"/><Relationship Id="rId12" Type="http://schemas.openxmlformats.org/officeDocument/2006/relationships/image" Target="../media/image2.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tags" Target="../tags/tag6.xml"/><Relationship Id="rId2" Type="http://schemas.microsoft.com/office/2007/relationships/media" Target="../media/media1.m4a"/><Relationship Id="rId3" Type="http://schemas.openxmlformats.org/officeDocument/2006/relationships/audio" Target="../media/media1.m4a"/><Relationship Id="rId4" Type="http://schemas.microsoft.com/office/2007/relationships/media" Target="../media/media2.m4a"/><Relationship Id="rId5" Type="http://schemas.openxmlformats.org/officeDocument/2006/relationships/audio" Target="../media/media2.m4a"/><Relationship Id="rId6" Type="http://schemas.microsoft.com/office/2007/relationships/media" Target="../media/media3.m4a"/><Relationship Id="rId7" Type="http://schemas.openxmlformats.org/officeDocument/2006/relationships/audio" Target="../media/media3.m4a"/><Relationship Id="rId8" Type="http://schemas.microsoft.com/office/2007/relationships/media" Target="../media/media4.m4a"/><Relationship Id="rId9" Type="http://schemas.openxmlformats.org/officeDocument/2006/relationships/audio" Target="../media/media4.m4a"/><Relationship Id="rId10"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18.png"/><Relationship Id="rId1" Type="http://schemas.openxmlformats.org/officeDocument/2006/relationships/tags" Target="../tags/tag7.xml"/><Relationship Id="rId2" Type="http://schemas.microsoft.com/office/2007/relationships/media" Target="../media/media4.m4a"/><Relationship Id="rId3" Type="http://schemas.openxmlformats.org/officeDocument/2006/relationships/audio" Target="../media/media4.m4a"/><Relationship Id="rId4" Type="http://schemas.microsoft.com/office/2007/relationships/media" Target="../media/media2.m4a"/><Relationship Id="rId5" Type="http://schemas.openxmlformats.org/officeDocument/2006/relationships/audio" Target="../media/media2.m4a"/><Relationship Id="rId6" Type="http://schemas.microsoft.com/office/2007/relationships/media" Target="../media/media5.m4a"/><Relationship Id="rId7" Type="http://schemas.openxmlformats.org/officeDocument/2006/relationships/audio" Target="../media/media5.m4a"/><Relationship Id="rId8" Type="http://schemas.openxmlformats.org/officeDocument/2006/relationships/slideLayout" Target="../slideLayouts/slideLayout7.xml"/><Relationship Id="rId9" Type="http://schemas.openxmlformats.org/officeDocument/2006/relationships/image" Target="../media/image2.png"/><Relationship Id="rId10"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tags" Target="../tags/tag8.x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1.png"/><Relationship Id="rId13" Type="http://schemas.openxmlformats.org/officeDocument/2006/relationships/image" Target="../media/image15.png"/><Relationship Id="rId14" Type="http://schemas.openxmlformats.org/officeDocument/2006/relationships/image" Target="../media/image28.png"/><Relationship Id="rId1" Type="http://schemas.microsoft.com/office/2007/relationships/media" Target="../media/media6.m4a"/><Relationship Id="rId2" Type="http://schemas.openxmlformats.org/officeDocument/2006/relationships/audio" Target="../media/media6.m4a"/><Relationship Id="rId3" Type="http://schemas.microsoft.com/office/2007/relationships/media" Target="../media/media7.m4a"/><Relationship Id="rId4" Type="http://schemas.openxmlformats.org/officeDocument/2006/relationships/audio" Target="../media/media7.m4a"/><Relationship Id="rId5" Type="http://schemas.openxmlformats.org/officeDocument/2006/relationships/audio" Target="NULL" TargetMode="External"/><Relationship Id="rId6" Type="http://schemas.microsoft.com/office/2007/relationships/media" Target="../media/media5.m4a"/><Relationship Id="rId7" Type="http://schemas.openxmlformats.org/officeDocument/2006/relationships/slideLayout" Target="../slideLayouts/slideLayout7.xml"/><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381" y="342183"/>
            <a:ext cx="9937246" cy="6378902"/>
          </a:xfrm>
          <a:prstGeom prst="rect">
            <a:avLst/>
          </a:prstGeom>
        </p:spPr>
      </p:pic>
      <p:sp>
        <p:nvSpPr>
          <p:cNvPr id="10" name="TextBox 9"/>
          <p:cNvSpPr txBox="1"/>
          <p:nvPr/>
        </p:nvSpPr>
        <p:spPr>
          <a:xfrm>
            <a:off x="2317253" y="2208195"/>
            <a:ext cx="7793502" cy="1323439"/>
          </a:xfrm>
          <a:prstGeom prst="rect">
            <a:avLst/>
          </a:prstGeom>
          <a:noFill/>
        </p:spPr>
        <p:txBody>
          <a:bodyPr wrap="square" rtlCol="0">
            <a:spAutoFit/>
          </a:bodyPr>
          <a:lstStyle/>
          <a:p>
            <a:pPr algn="ctr"/>
            <a:r>
              <a:rPr lang="en-US" sz="8000" dirty="0" smtClean="0">
                <a:latin typeface="Qarmic sans" panose="02000500000000000000" pitchFamily="2" charset="0"/>
              </a:rPr>
              <a:t>Be Proactive</a:t>
            </a:r>
            <a:endParaRPr lang="en-US" sz="8000" dirty="0">
              <a:latin typeface="Qarmic sans" panose="02000500000000000000" pitchFamily="2" charset="0"/>
            </a:endParaRPr>
          </a:p>
        </p:txBody>
      </p:sp>
      <p:sp>
        <p:nvSpPr>
          <p:cNvPr id="6" name="TextBox 5"/>
          <p:cNvSpPr txBox="1"/>
          <p:nvPr/>
        </p:nvSpPr>
        <p:spPr>
          <a:xfrm>
            <a:off x="2317253" y="3727561"/>
            <a:ext cx="7793502" cy="769441"/>
          </a:xfrm>
          <a:prstGeom prst="rect">
            <a:avLst/>
          </a:prstGeom>
          <a:noFill/>
        </p:spPr>
        <p:txBody>
          <a:bodyPr wrap="square" rtlCol="0">
            <a:spAutoFit/>
          </a:bodyPr>
          <a:lstStyle/>
          <a:p>
            <a:pPr algn="ctr"/>
            <a:r>
              <a:rPr lang="en-US" sz="4400" dirty="0" smtClean="0">
                <a:latin typeface="Qarmic sans" panose="02000500000000000000" pitchFamily="2" charset="0"/>
              </a:rPr>
              <a:t>Be in Charge of Yourself!</a:t>
            </a:r>
            <a:endParaRPr lang="en-US" sz="4400" dirty="0">
              <a:latin typeface="Qarmic sans" panose="02000500000000000000" pitchFamily="2" charset="0"/>
            </a:endParaRPr>
          </a:p>
        </p:txBody>
      </p:sp>
    </p:spTree>
    <p:custDataLst>
      <p:tags r:id="rId1"/>
    </p:custDataLst>
    <p:extLst>
      <p:ext uri="{BB962C8B-B14F-4D97-AF65-F5344CB8AC3E}">
        <p14:creationId xmlns:p14="http://schemas.microsoft.com/office/powerpoint/2010/main" val="124991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557763" y="5452030"/>
            <a:ext cx="5076475" cy="1323439"/>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Juan saw a boy who looked sad sitting alone during recess. He asked the boy if he wanted to play with him. Was he being proactive or reactive ?</a:t>
            </a:r>
            <a:endParaRPr lang="en-US" sz="2000" dirty="0">
              <a:solidFill>
                <a:prstClr val="black"/>
              </a:solidFill>
              <a:latin typeface="Calibri Light" panose="020F0302020204030204"/>
            </a:endParaRPr>
          </a:p>
        </p:txBody>
      </p:sp>
      <p:pic>
        <p:nvPicPr>
          <p:cNvPr id="2" name="Sad_Trombone-Joe_Lamb-6654294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336189" y="2638055"/>
            <a:ext cx="609600" cy="6096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6189" y="834569"/>
            <a:ext cx="3719622" cy="3606971"/>
          </a:xfrm>
          <a:prstGeom prst="rect">
            <a:avLst/>
          </a:prstGeom>
        </p:spPr>
      </p:pic>
      <p:sp>
        <p:nvSpPr>
          <p:cNvPr id="13" name="TextBox 12"/>
          <p:cNvSpPr txBox="1"/>
          <p:nvPr/>
        </p:nvSpPr>
        <p:spPr>
          <a:xfrm>
            <a:off x="3594463" y="1512695"/>
            <a:ext cx="5003074" cy="2308324"/>
          </a:xfrm>
          <a:prstGeom prst="rect">
            <a:avLst/>
          </a:prstGeom>
          <a:noFill/>
        </p:spPr>
        <p:txBody>
          <a:bodyPr wrap="square" rtlCol="0">
            <a:spAutoFit/>
          </a:bodyPr>
          <a:lstStyle/>
          <a:p>
            <a:pPr algn="ctr"/>
            <a:r>
              <a:rPr lang="en-US" sz="4800" dirty="0" smtClean="0">
                <a:latin typeface="Qarmic sans" panose="02000500000000000000" pitchFamily="2" charset="0"/>
              </a:rPr>
              <a:t>This was a proactive choice!</a:t>
            </a:r>
            <a:endParaRPr lang="en-US" sz="4800" dirty="0">
              <a:latin typeface="Qarmic sans" panose="02000500000000000000" pitchFamily="2" charset="0"/>
            </a:endParaRPr>
          </a:p>
        </p:txBody>
      </p:sp>
      <p:pic>
        <p:nvPicPr>
          <p:cNvPr id="25"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53323" y="2889533"/>
            <a:ext cx="609600" cy="609600"/>
          </a:xfrm>
          <a:prstGeom prst="rect">
            <a:avLst/>
          </a:prstGeom>
        </p:spPr>
      </p:pic>
      <p:sp>
        <p:nvSpPr>
          <p:cNvPr id="27" name="TextBox 26"/>
          <p:cNvSpPr txBox="1"/>
          <p:nvPr/>
        </p:nvSpPr>
        <p:spPr>
          <a:xfrm>
            <a:off x="3557763" y="5474453"/>
            <a:ext cx="5076475" cy="1015663"/>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When Juan asked the boy to play, he showed he was proactive by seeing a problem and trying to fix it. </a:t>
            </a:r>
            <a:endParaRPr lang="en-US" sz="2000" dirty="0">
              <a:solidFill>
                <a:prstClr val="black"/>
              </a:solidFill>
              <a:latin typeface="Calibri Light" panose="020F0302020204030204"/>
            </a:endParaRPr>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pic>
        <p:nvPicPr>
          <p:cNvPr id="29" name="Motorcycle Pass By-SoundBible.com-2065834786">
            <a:hlinkClick r:id="" action="ppaction://media"/>
          </p:cNvPr>
          <p:cNvPicPr>
            <a:picLocks noChangeAspect="1"/>
          </p:cNvPicPr>
          <p:nvPr>
            <a:audioFile r:link="rId5"/>
            <p:extLst>
              <p:ext uri="{DAA4B4D4-6D71-4841-9C94-3DE7FCFB9230}">
                <p14:media xmlns:p14="http://schemas.microsoft.com/office/powerpoint/2010/main" r:embed="rId6">
                  <p14:trim st="1141" end="1349.3287"/>
                  <p14:fade out="1000"/>
                </p14:media>
              </p:ext>
            </p:extLst>
          </p:nvPr>
        </p:nvPicPr>
        <p:blipFill>
          <a:blip r:embed="rId11"/>
          <a:stretch>
            <a:fillRect/>
          </a:stretch>
        </p:blipFill>
        <p:spPr>
          <a:xfrm>
            <a:off x="-1429068" y="3033749"/>
            <a:ext cx="541867" cy="541867"/>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grpSp>
        <p:nvGrpSpPr>
          <p:cNvPr id="26" name="Group 25"/>
          <p:cNvGrpSpPr/>
          <p:nvPr/>
        </p:nvGrpSpPr>
        <p:grpSpPr>
          <a:xfrm>
            <a:off x="10026463" y="4145701"/>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53851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withEffect">
                                  <p:stCondLst>
                                    <p:cond delay="0"/>
                                  </p:stCondLst>
                                  <p:childTnLst>
                                    <p:cmd type="call" cmd="playFrom(0.0)">
                                      <p:cBhvr>
                                        <p:cTn id="7" dur="2367" fill="hold"/>
                                        <p:tgtEl>
                                          <p:spTgt spid="25"/>
                                        </p:tgtEl>
                                      </p:cBhvr>
                                    </p:cmd>
                                  </p:childTnLst>
                                </p:cTn>
                              </p:par>
                              <p:par>
                                <p:cTn id="8" presetID="1" presetClass="mediacall" presetSubtype="0" fill="hold" nodeType="withEffect">
                                  <p:stCondLst>
                                    <p:cond delay="0"/>
                                  </p:stCondLst>
                                  <p:childTnLst>
                                    <p:cmd type="call" cmd="playFrom(0.0)">
                                      <p:cBhvr>
                                        <p:cTn id="9" dur="2292" fill="hold"/>
                                        <p:tgtEl>
                                          <p:spTgt spid="29"/>
                                        </p:tgtEl>
                                      </p:cBhvr>
                                    </p:cmd>
                                  </p:childTnLst>
                                </p:cTn>
                              </p:par>
                              <p:par>
                                <p:cTn id="10" presetID="2" presetClass="exit" presetSubtype="8" fill="hold" nodeType="withEffect">
                                  <p:stCondLst>
                                    <p:cond delay="800"/>
                                  </p:stCondLst>
                                  <p:childTnLst>
                                    <p:anim calcmode="lin" valueType="num">
                                      <p:cBhvr additive="base">
                                        <p:cTn id="11" dur="500"/>
                                        <p:tgtEl>
                                          <p:spTgt spid="28"/>
                                        </p:tgtEl>
                                        <p:attrNameLst>
                                          <p:attrName>ppt_x</p:attrName>
                                        </p:attrNameLst>
                                      </p:cBhvr>
                                      <p:tavLst>
                                        <p:tav tm="0">
                                          <p:val>
                                            <p:strVal val="ppt_x"/>
                                          </p:val>
                                        </p:tav>
                                        <p:tav tm="100000">
                                          <p:val>
                                            <p:strVal val="0-ppt_w/2"/>
                                          </p:val>
                                        </p:tav>
                                      </p:tavLst>
                                    </p:anim>
                                    <p:anim calcmode="lin" valueType="num">
                                      <p:cBhvr additive="base">
                                        <p:cTn id="12" dur="500"/>
                                        <p:tgtEl>
                                          <p:spTgt spid="28"/>
                                        </p:tgtEl>
                                        <p:attrNameLst>
                                          <p:attrName>ppt_y</p:attrName>
                                        </p:attrNameLst>
                                      </p:cBhvr>
                                      <p:tavLst>
                                        <p:tav tm="0">
                                          <p:val>
                                            <p:strVal val="ppt_y"/>
                                          </p:val>
                                        </p:tav>
                                        <p:tav tm="100000">
                                          <p:val>
                                            <p:strVal val="ppt_y"/>
                                          </p:val>
                                        </p:tav>
                                      </p:tavLst>
                                    </p:anim>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nodeType="withEffect">
                                  <p:stCondLst>
                                    <p:cond delay="200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53" presetClass="entr" presetSubtype="16" fill="hold" grpId="0" nodeType="withEffect">
                                  <p:stCondLst>
                                    <p:cond delay="2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3000"/>
                            </p:stCondLst>
                            <p:childTnLst>
                              <p:par>
                                <p:cTn id="23" presetID="10" presetClass="exit" presetSubtype="0" fill="hold" grpId="0" nodeType="after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178" fill="hold"/>
                                        <p:tgtEl>
                                          <p:spTgt spid="2"/>
                                        </p:tgtEl>
                                      </p:cBhvr>
                                    </p:cmd>
                                  </p:childTnLst>
                                </p:cTn>
                              </p:par>
                              <p:par>
                                <p:cTn id="35" presetID="8" presetClass="emph" presetSubtype="0" fill="hold" nodeType="withEffect">
                                  <p:stCondLst>
                                    <p:cond delay="0"/>
                                  </p:stCondLst>
                                  <p:childTnLst>
                                    <p:animRot by="10800000">
                                      <p:cBhvr>
                                        <p:cTn id="36" dur="500" fill="hold"/>
                                        <p:tgtEl>
                                          <p:spTgt spid="30"/>
                                        </p:tgtEl>
                                        <p:attrNameLst>
                                          <p:attrName>r</p:attrName>
                                        </p:attrNameLst>
                                      </p:cBhvr>
                                    </p:animRo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4178"/>
                            </p:stCondLst>
                            <p:childTnLst>
                              <p:par>
                                <p:cTn id="40" presetID="1" presetClass="exit" presetSubtype="0" fill="hold" nodeType="after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showWhenStopped="0">
                <p:cTn id="42" fill="hold" display="0">
                  <p:stCondLst>
                    <p:cond delay="indefinite"/>
                  </p:stCondLst>
                  <p:endCondLst>
                    <p:cond evt="onStopAudio" delay="0">
                      <p:tgtEl>
                        <p:sldTgt/>
                      </p:tgtEl>
                    </p:cond>
                  </p:endCondLst>
                </p:cTn>
                <p:tgtEl>
                  <p:spTgt spid="25"/>
                </p:tgtEl>
              </p:cMediaNode>
            </p:audio>
            <p:audio>
              <p:cMediaNode vol="80000" showWhenStopped="0">
                <p:cTn id="43" fill="hold" display="0">
                  <p:stCondLst>
                    <p:cond delay="indefinite"/>
                  </p:stCondLst>
                  <p:endCondLst>
                    <p:cond evt="onStopAudio" delay="0">
                      <p:tgtEl>
                        <p:sldTgt/>
                      </p:tgtEl>
                    </p:cond>
                  </p:endCondLst>
                </p:cTn>
                <p:tgtEl>
                  <p:spTgt spid="29"/>
                </p:tgtEl>
              </p:cMediaNode>
            </p:audio>
          </p:childTnLst>
        </p:cTn>
      </p:par>
    </p:tnLst>
    <p:bldLst>
      <p:bldP spid="9" grpId="0"/>
      <p:bldP spid="1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178005" y="5369254"/>
            <a:ext cx="5722746" cy="1323439"/>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The teacher asked Lily to pick up the bag next to her before she could go out to recess after lunch. Lily said, “But that isn’t mine!” and wouldn’t pick it up. Was she </a:t>
            </a:r>
            <a:r>
              <a:rPr lang="en-US" sz="2000" dirty="0">
                <a:solidFill>
                  <a:prstClr val="black"/>
                </a:solidFill>
                <a:latin typeface="Calibri Light" panose="020F0302020204030204"/>
              </a:rPr>
              <a:t>being proactive or reactive?</a:t>
            </a:r>
          </a:p>
        </p:txBody>
      </p:sp>
      <p:pic>
        <p:nvPicPr>
          <p:cNvPr id="2" name="Sad_Trombone-Joe_Lamb-66542945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281427" y="2811881"/>
            <a:ext cx="609600" cy="6096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44584" y="615863"/>
            <a:ext cx="3570624" cy="3745776"/>
          </a:xfrm>
          <a:prstGeom prst="rect">
            <a:avLst/>
          </a:prstGeom>
        </p:spPr>
      </p:pic>
      <p:sp>
        <p:nvSpPr>
          <p:cNvPr id="13" name="TextBox 12"/>
          <p:cNvSpPr txBox="1"/>
          <p:nvPr/>
        </p:nvSpPr>
        <p:spPr>
          <a:xfrm>
            <a:off x="3119321" y="883764"/>
            <a:ext cx="5953358" cy="3477875"/>
          </a:xfrm>
          <a:prstGeom prst="rect">
            <a:avLst/>
          </a:prstGeom>
          <a:noFill/>
        </p:spPr>
        <p:txBody>
          <a:bodyPr wrap="square" rtlCol="0">
            <a:spAutoFit/>
          </a:bodyPr>
          <a:lstStyle/>
          <a:p>
            <a:pPr algn="ctr"/>
            <a:r>
              <a:rPr lang="en-US" sz="4400" dirty="0" smtClean="0">
                <a:latin typeface="Qarmic sans" panose="02000500000000000000" pitchFamily="2" charset="0"/>
              </a:rPr>
              <a:t>This was a </a:t>
            </a:r>
          </a:p>
          <a:p>
            <a:pPr algn="ctr"/>
            <a:r>
              <a:rPr lang="en-US" sz="4400" dirty="0" smtClean="0">
                <a:latin typeface="Qarmic sans" panose="02000500000000000000" pitchFamily="2" charset="0"/>
              </a:rPr>
              <a:t>reactive choice.</a:t>
            </a:r>
          </a:p>
          <a:p>
            <a:pPr algn="ctr"/>
            <a:endParaRPr lang="en-US" sz="4400" dirty="0">
              <a:latin typeface="Qarmic sans" panose="02000500000000000000" pitchFamily="2" charset="0"/>
            </a:endParaRPr>
          </a:p>
          <a:p>
            <a:pPr algn="ctr"/>
            <a:r>
              <a:rPr lang="en-US" sz="4400" dirty="0" smtClean="0">
                <a:latin typeface="Qarmic sans" panose="02000500000000000000" pitchFamily="2" charset="0"/>
              </a:rPr>
              <a:t>What would be a proactive choice?</a:t>
            </a:r>
            <a:endParaRPr lang="en-US" sz="4400" dirty="0">
              <a:latin typeface="Qarmic sans" panose="02000500000000000000" pitchFamily="2" charset="0"/>
            </a:endParaRPr>
          </a:p>
        </p:txBody>
      </p:sp>
      <p:pic>
        <p:nvPicPr>
          <p:cNvPr id="27" name="Bell">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0354361" y="3015331"/>
            <a:ext cx="609600" cy="609600"/>
          </a:xfrm>
          <a:prstGeom prst="rect">
            <a:avLst/>
          </a:prstGeom>
        </p:spPr>
      </p:pic>
      <p:sp>
        <p:nvSpPr>
          <p:cNvPr id="28" name="TextBox 27"/>
          <p:cNvSpPr txBox="1"/>
          <p:nvPr/>
        </p:nvSpPr>
        <p:spPr>
          <a:xfrm>
            <a:off x="3319387" y="5428504"/>
            <a:ext cx="5581364" cy="707886"/>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Lily could be proactive by cleaning up the mess without anyone having to ask her.</a:t>
            </a:r>
            <a:endParaRPr lang="en-US" sz="2000" dirty="0">
              <a:solidFill>
                <a:prstClr val="black"/>
              </a:solidFill>
              <a:latin typeface="Calibri Light" panose="020F0302020204030204"/>
            </a:endParaRPr>
          </a:p>
        </p:txBody>
      </p:sp>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grpSp>
        <p:nvGrpSpPr>
          <p:cNvPr id="26" name="Group 25"/>
          <p:cNvGrpSpPr/>
          <p:nvPr/>
        </p:nvGrpSpPr>
        <p:grpSpPr>
          <a:xfrm>
            <a:off x="848739" y="4200001"/>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Tree>
    <p:custDataLst>
      <p:tags r:id="rId1"/>
    </p:custDataLst>
    <p:extLst>
      <p:ext uri="{BB962C8B-B14F-4D97-AF65-F5344CB8AC3E}">
        <p14:creationId xmlns:p14="http://schemas.microsoft.com/office/powerpoint/2010/main" val="422498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withEffect">
                                  <p:stCondLst>
                                    <p:cond delay="0"/>
                                  </p:stCondLst>
                                  <p:childTnLst>
                                    <p:cmd type="call" cmd="playFrom(0.0)">
                                      <p:cBhvr>
                                        <p:cTn id="17" dur="4178" fill="hold"/>
                                        <p:tgtEl>
                                          <p:spTgt spid="2"/>
                                        </p:tgtEl>
                                      </p:cBhvr>
                                    </p:cmd>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4178"/>
                            </p:stCondLst>
                            <p:childTnLst>
                              <p:par>
                                <p:cTn id="21" presetID="1" presetClass="exit" presetSubtype="0" fill="hold" nodeType="after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withEffect">
                                  <p:stCondLst>
                                    <p:cond delay="0"/>
                                  </p:stCondLst>
                                  <p:childTnLst>
                                    <p:cmd type="call" cmd="playFrom(0.0)">
                                      <p:cBhvr>
                                        <p:cTn id="27" dur="2367" fill="hold"/>
                                        <p:tgtEl>
                                          <p:spTgt spid="27"/>
                                        </p:tgtEl>
                                      </p:cBhvr>
                                    </p:cmd>
                                  </p:childTnLst>
                                </p:cTn>
                              </p:par>
                              <p:par>
                                <p:cTn id="28" presetID="8" presetClass="emph" presetSubtype="0" fill="hold" nodeType="withEffect">
                                  <p:stCondLst>
                                    <p:cond delay="0"/>
                                  </p:stCondLst>
                                  <p:childTnLst>
                                    <p:animRot by="10800000">
                                      <p:cBhvr>
                                        <p:cTn id="29" dur="500" fill="hold"/>
                                        <p:tgtEl>
                                          <p:spTgt spid="29"/>
                                        </p:tgtEl>
                                        <p:attrNameLst>
                                          <p:attrName>r</p:attrName>
                                        </p:attrNameLst>
                                      </p:cBhvr>
                                    </p:animRot>
                                  </p:childTnLst>
                                </p:cTn>
                              </p:par>
                              <p:par>
                                <p:cTn id="30" presetID="10" presetClass="exit" presetSubtype="0" fill="hold" nodeType="withEffect">
                                  <p:stCondLst>
                                    <p:cond delay="200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53" presetClass="entr" presetSubtype="16" fill="hold" grpId="0" nodeType="withEffect">
                                  <p:stCondLst>
                                    <p:cond delay="2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nextCondLst>
                <p:cond evt="onClick" delay="0">
                  <p:tgtEl>
                    <p:spTgt spid="23"/>
                  </p:tgtEl>
                </p:cond>
              </p:nextCondLst>
            </p:seq>
            <p:audio>
              <p:cMediaNode vol="80000" showWhenStopped="0">
                <p:cTn id="38" fill="hold" display="0">
                  <p:stCondLst>
                    <p:cond delay="indefinite"/>
                  </p:stCondLst>
                  <p:endCondLst>
                    <p:cond evt="onStopAudio" delay="0">
                      <p:tgtEl>
                        <p:sldTgt/>
                      </p:tgtEl>
                    </p:cond>
                  </p:endCondLst>
                </p:cTn>
                <p:tgtEl>
                  <p:spTgt spid="27"/>
                </p:tgtEl>
              </p:cMediaNode>
            </p:audio>
          </p:childTnLst>
        </p:cTn>
      </p:par>
    </p:tnLst>
    <p:bldLst>
      <p:bldP spid="9" grpId="0"/>
      <p:bldP spid="1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557763" y="5452030"/>
            <a:ext cx="5076475" cy="1015663"/>
          </a:xfrm>
          <a:prstGeom prst="rect">
            <a:avLst/>
          </a:prstGeom>
          <a:noFill/>
        </p:spPr>
        <p:txBody>
          <a:bodyPr wrap="square" rtlCol="0">
            <a:spAutoFit/>
          </a:bodyPr>
          <a:lstStyle/>
          <a:p>
            <a:pPr lvl="0" algn="just"/>
            <a:r>
              <a:rPr lang="en-US" sz="2000" dirty="0">
                <a:solidFill>
                  <a:prstClr val="black"/>
                </a:solidFill>
                <a:latin typeface="Calibri Light" panose="020F0302020204030204"/>
              </a:rPr>
              <a:t>Sarah saw a piece of trash on the ground. She threw it away even though no one was looking. Was she being proactive or reactive?</a:t>
            </a:r>
          </a:p>
        </p:txBody>
      </p:sp>
      <p:pic>
        <p:nvPicPr>
          <p:cNvPr id="2" name="Sad_Trombone-Joe_Lamb-6654294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336189" y="2638055"/>
            <a:ext cx="609600" cy="6096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9862" y="583653"/>
            <a:ext cx="3040156" cy="3859759"/>
          </a:xfrm>
          <a:prstGeom prst="rect">
            <a:avLst/>
          </a:prstGeom>
        </p:spPr>
      </p:pic>
      <p:sp>
        <p:nvSpPr>
          <p:cNvPr id="13" name="TextBox 12"/>
          <p:cNvSpPr txBox="1"/>
          <p:nvPr/>
        </p:nvSpPr>
        <p:spPr>
          <a:xfrm>
            <a:off x="3594463" y="1512695"/>
            <a:ext cx="5003074" cy="2308324"/>
          </a:xfrm>
          <a:prstGeom prst="rect">
            <a:avLst/>
          </a:prstGeom>
          <a:noFill/>
        </p:spPr>
        <p:txBody>
          <a:bodyPr wrap="square" rtlCol="0">
            <a:spAutoFit/>
          </a:bodyPr>
          <a:lstStyle/>
          <a:p>
            <a:pPr algn="ctr"/>
            <a:r>
              <a:rPr lang="en-US" sz="4800" dirty="0" smtClean="0">
                <a:latin typeface="Qarmic sans" panose="02000500000000000000" pitchFamily="2" charset="0"/>
              </a:rPr>
              <a:t>This was a proactive choice!</a:t>
            </a:r>
            <a:endParaRPr lang="en-US" sz="4800" dirty="0">
              <a:latin typeface="Qarmic sans" panose="02000500000000000000" pitchFamily="2" charset="0"/>
            </a:endParaRPr>
          </a:p>
        </p:txBody>
      </p:sp>
      <p:pic>
        <p:nvPicPr>
          <p:cNvPr id="25"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53323" y="2889533"/>
            <a:ext cx="609600" cy="609600"/>
          </a:xfrm>
          <a:prstGeom prst="rect">
            <a:avLst/>
          </a:prstGeom>
        </p:spPr>
      </p:pic>
      <p:sp>
        <p:nvSpPr>
          <p:cNvPr id="27" name="TextBox 26"/>
          <p:cNvSpPr txBox="1"/>
          <p:nvPr/>
        </p:nvSpPr>
        <p:spPr>
          <a:xfrm>
            <a:off x="3566694" y="5452030"/>
            <a:ext cx="5076475" cy="1015663"/>
          </a:xfrm>
          <a:prstGeom prst="rect">
            <a:avLst/>
          </a:prstGeom>
          <a:noFill/>
        </p:spPr>
        <p:txBody>
          <a:bodyPr wrap="square" rtlCol="0">
            <a:spAutoFit/>
          </a:bodyPr>
          <a:lstStyle/>
          <a:p>
            <a:pPr lvl="0" algn="just"/>
            <a:r>
              <a:rPr lang="en-US" sz="2000" dirty="0">
                <a:solidFill>
                  <a:prstClr val="black"/>
                </a:solidFill>
                <a:latin typeface="Calibri Light" panose="020F0302020204030204"/>
              </a:rPr>
              <a:t>Sarah </a:t>
            </a:r>
            <a:r>
              <a:rPr lang="en-US" sz="2000" dirty="0" smtClean="0">
                <a:solidFill>
                  <a:prstClr val="black"/>
                </a:solidFill>
                <a:latin typeface="Calibri Light" panose="020F0302020204030204"/>
              </a:rPr>
              <a:t>made a proactive choice by seeing a problem and fixing it instead of waiting for someone else to fix it.</a:t>
            </a:r>
            <a:endParaRPr lang="en-US" sz="2000" dirty="0">
              <a:solidFill>
                <a:prstClr val="black"/>
              </a:solidFill>
              <a:latin typeface="Calibri Light" panose="020F0302020204030204"/>
            </a:endParaRPr>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pic>
        <p:nvPicPr>
          <p:cNvPr id="29" name="Motorcycle Pass By-SoundBible.com-2065834786">
            <a:hlinkClick r:id="" action="ppaction://media"/>
          </p:cNvPr>
          <p:cNvPicPr>
            <a:picLocks noChangeAspect="1"/>
          </p:cNvPicPr>
          <p:nvPr>
            <a:audioFile r:link="rId5"/>
            <p:extLst>
              <p:ext uri="{DAA4B4D4-6D71-4841-9C94-3DE7FCFB9230}">
                <p14:media xmlns:p14="http://schemas.microsoft.com/office/powerpoint/2010/main" r:embed="rId6">
                  <p14:trim st="1141" end="1349.3287"/>
                  <p14:fade out="1000"/>
                </p14:media>
              </p:ext>
            </p:extLst>
          </p:nvPr>
        </p:nvPicPr>
        <p:blipFill>
          <a:blip r:embed="rId11"/>
          <a:stretch>
            <a:fillRect/>
          </a:stretch>
        </p:blipFill>
        <p:spPr>
          <a:xfrm>
            <a:off x="-1429068" y="3033749"/>
            <a:ext cx="541867" cy="541867"/>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grpSp>
        <p:nvGrpSpPr>
          <p:cNvPr id="26" name="Group 25"/>
          <p:cNvGrpSpPr/>
          <p:nvPr/>
        </p:nvGrpSpPr>
        <p:grpSpPr>
          <a:xfrm>
            <a:off x="10010975" y="4129088"/>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92319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withEffect">
                                  <p:stCondLst>
                                    <p:cond delay="0"/>
                                  </p:stCondLst>
                                  <p:childTnLst>
                                    <p:cmd type="call" cmd="playFrom(0.0)">
                                      <p:cBhvr>
                                        <p:cTn id="7" dur="2367" fill="hold"/>
                                        <p:tgtEl>
                                          <p:spTgt spid="25"/>
                                        </p:tgtEl>
                                      </p:cBhvr>
                                    </p:cmd>
                                  </p:childTnLst>
                                </p:cTn>
                              </p:par>
                              <p:par>
                                <p:cTn id="8" presetID="1" presetClass="mediacall" presetSubtype="0" fill="hold" nodeType="withEffect">
                                  <p:stCondLst>
                                    <p:cond delay="0"/>
                                  </p:stCondLst>
                                  <p:childTnLst>
                                    <p:cmd type="call" cmd="playFrom(0.0)">
                                      <p:cBhvr>
                                        <p:cTn id="9" dur="2292" fill="hold"/>
                                        <p:tgtEl>
                                          <p:spTgt spid="29"/>
                                        </p:tgtEl>
                                      </p:cBhvr>
                                    </p:cmd>
                                  </p:childTnLst>
                                </p:cTn>
                              </p:par>
                              <p:par>
                                <p:cTn id="10" presetID="2" presetClass="exit" presetSubtype="8" fill="hold" nodeType="withEffect">
                                  <p:stCondLst>
                                    <p:cond delay="800"/>
                                  </p:stCondLst>
                                  <p:childTnLst>
                                    <p:anim calcmode="lin" valueType="num">
                                      <p:cBhvr additive="base">
                                        <p:cTn id="11" dur="500"/>
                                        <p:tgtEl>
                                          <p:spTgt spid="28"/>
                                        </p:tgtEl>
                                        <p:attrNameLst>
                                          <p:attrName>ppt_x</p:attrName>
                                        </p:attrNameLst>
                                      </p:cBhvr>
                                      <p:tavLst>
                                        <p:tav tm="0">
                                          <p:val>
                                            <p:strVal val="ppt_x"/>
                                          </p:val>
                                        </p:tav>
                                        <p:tav tm="100000">
                                          <p:val>
                                            <p:strVal val="0-ppt_w/2"/>
                                          </p:val>
                                        </p:tav>
                                      </p:tavLst>
                                    </p:anim>
                                    <p:anim calcmode="lin" valueType="num">
                                      <p:cBhvr additive="base">
                                        <p:cTn id="12" dur="500"/>
                                        <p:tgtEl>
                                          <p:spTgt spid="28"/>
                                        </p:tgtEl>
                                        <p:attrNameLst>
                                          <p:attrName>ppt_y</p:attrName>
                                        </p:attrNameLst>
                                      </p:cBhvr>
                                      <p:tavLst>
                                        <p:tav tm="0">
                                          <p:val>
                                            <p:strVal val="ppt_y"/>
                                          </p:val>
                                        </p:tav>
                                        <p:tav tm="100000">
                                          <p:val>
                                            <p:strVal val="ppt_y"/>
                                          </p:val>
                                        </p:tav>
                                      </p:tavLst>
                                    </p:anim>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nodeType="withEffect">
                                  <p:stCondLst>
                                    <p:cond delay="200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53" presetClass="entr" presetSubtype="16" fill="hold" grpId="0" nodeType="withEffect">
                                  <p:stCondLst>
                                    <p:cond delay="2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3000"/>
                            </p:stCondLst>
                            <p:childTnLst>
                              <p:par>
                                <p:cTn id="23" presetID="10" presetClass="exit" presetSubtype="0" fill="hold" grpId="0" nodeType="after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178" fill="hold"/>
                                        <p:tgtEl>
                                          <p:spTgt spid="2"/>
                                        </p:tgtEl>
                                      </p:cBhvr>
                                    </p:cmd>
                                  </p:childTnLst>
                                </p:cTn>
                              </p:par>
                              <p:par>
                                <p:cTn id="35" presetID="8" presetClass="emph" presetSubtype="0" fill="hold" nodeType="withEffect">
                                  <p:stCondLst>
                                    <p:cond delay="0"/>
                                  </p:stCondLst>
                                  <p:childTnLst>
                                    <p:animRot by="10800000">
                                      <p:cBhvr>
                                        <p:cTn id="36" dur="500" fill="hold"/>
                                        <p:tgtEl>
                                          <p:spTgt spid="30"/>
                                        </p:tgtEl>
                                        <p:attrNameLst>
                                          <p:attrName>r</p:attrName>
                                        </p:attrNameLst>
                                      </p:cBhvr>
                                    </p:animRo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4178"/>
                            </p:stCondLst>
                            <p:childTnLst>
                              <p:par>
                                <p:cTn id="40" presetID="1" presetClass="exit" presetSubtype="0" fill="hold" nodeType="after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showWhenStopped="0">
                <p:cTn id="42" fill="hold" display="0">
                  <p:stCondLst>
                    <p:cond delay="indefinite"/>
                  </p:stCondLst>
                  <p:endCondLst>
                    <p:cond evt="onStopAudio" delay="0">
                      <p:tgtEl>
                        <p:sldTgt/>
                      </p:tgtEl>
                    </p:cond>
                  </p:endCondLst>
                </p:cTn>
                <p:tgtEl>
                  <p:spTgt spid="25"/>
                </p:tgtEl>
              </p:cMediaNode>
            </p:audio>
            <p:audio>
              <p:cMediaNode vol="80000" showWhenStopped="0">
                <p:cTn id="43" fill="hold" display="0">
                  <p:stCondLst>
                    <p:cond delay="indefinite"/>
                  </p:stCondLst>
                  <p:endCondLst>
                    <p:cond evt="onStopAudio" delay="0">
                      <p:tgtEl>
                        <p:sldTgt/>
                      </p:tgtEl>
                    </p:cond>
                  </p:endCondLst>
                </p:cTn>
                <p:tgtEl>
                  <p:spTgt spid="29"/>
                </p:tgtEl>
              </p:cMediaNode>
            </p:audio>
          </p:childTnLst>
        </p:cTn>
      </p:par>
    </p:tnLst>
    <p:bldLst>
      <p:bldP spid="9" grpId="0"/>
      <p:bldP spid="1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557763" y="5452030"/>
            <a:ext cx="5076475" cy="1323439"/>
          </a:xfrm>
          <a:prstGeom prst="rect">
            <a:avLst/>
          </a:prstGeom>
          <a:noFill/>
        </p:spPr>
        <p:txBody>
          <a:bodyPr wrap="square" rtlCol="0">
            <a:spAutoFit/>
          </a:bodyPr>
          <a:lstStyle/>
          <a:p>
            <a:pPr lvl="0" algn="just"/>
            <a:r>
              <a:rPr lang="en-US" sz="2000" dirty="0">
                <a:solidFill>
                  <a:prstClr val="black"/>
                </a:solidFill>
                <a:latin typeface="Calibri Light" panose="020F0302020204030204"/>
              </a:rPr>
              <a:t>Megan broke her pencil. She waited until the teacher noticed and got her a new  one. She missed half her assignment while waiting. Was she being </a:t>
            </a:r>
            <a:r>
              <a:rPr lang="en-US" sz="2000" dirty="0" smtClean="0">
                <a:solidFill>
                  <a:prstClr val="black"/>
                </a:solidFill>
                <a:latin typeface="Calibri Light" panose="020F0302020204030204"/>
              </a:rPr>
              <a:t>proactive or reactive?</a:t>
            </a:r>
            <a:endParaRPr lang="en-US" sz="2000" dirty="0">
              <a:solidFill>
                <a:prstClr val="black"/>
              </a:solidFill>
              <a:latin typeface="Calibri Light" panose="020F0302020204030204"/>
            </a:endParaRPr>
          </a:p>
        </p:txBody>
      </p:sp>
      <p:pic>
        <p:nvPicPr>
          <p:cNvPr id="2" name="Sad_Trombone-Joe_Lamb-66542945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81427" y="2811881"/>
            <a:ext cx="609600" cy="609600"/>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39523" y="765326"/>
            <a:ext cx="2912954" cy="3714752"/>
          </a:xfrm>
          <a:prstGeom prst="rect">
            <a:avLst/>
          </a:prstGeom>
        </p:spPr>
      </p:pic>
      <p:sp>
        <p:nvSpPr>
          <p:cNvPr id="13" name="TextBox 12"/>
          <p:cNvSpPr txBox="1"/>
          <p:nvPr/>
        </p:nvSpPr>
        <p:spPr>
          <a:xfrm>
            <a:off x="3119321" y="883764"/>
            <a:ext cx="5953358" cy="3477875"/>
          </a:xfrm>
          <a:prstGeom prst="rect">
            <a:avLst/>
          </a:prstGeom>
          <a:noFill/>
        </p:spPr>
        <p:txBody>
          <a:bodyPr wrap="square" rtlCol="0">
            <a:spAutoFit/>
          </a:bodyPr>
          <a:lstStyle/>
          <a:p>
            <a:pPr algn="ctr"/>
            <a:r>
              <a:rPr lang="en-US" sz="4400" dirty="0" smtClean="0">
                <a:latin typeface="Qarmic sans" panose="02000500000000000000" pitchFamily="2" charset="0"/>
              </a:rPr>
              <a:t>This was a </a:t>
            </a:r>
          </a:p>
          <a:p>
            <a:pPr algn="ctr"/>
            <a:r>
              <a:rPr lang="en-US" sz="4400" dirty="0" smtClean="0">
                <a:latin typeface="Qarmic sans" panose="02000500000000000000" pitchFamily="2" charset="0"/>
              </a:rPr>
              <a:t>reactive choice.</a:t>
            </a:r>
          </a:p>
          <a:p>
            <a:pPr algn="ctr"/>
            <a:endParaRPr lang="en-US" sz="4400" dirty="0">
              <a:latin typeface="Qarmic sans" panose="02000500000000000000" pitchFamily="2" charset="0"/>
            </a:endParaRPr>
          </a:p>
          <a:p>
            <a:pPr algn="ctr"/>
            <a:r>
              <a:rPr lang="en-US" sz="4400" dirty="0" smtClean="0">
                <a:latin typeface="Qarmic sans" panose="02000500000000000000" pitchFamily="2" charset="0"/>
              </a:rPr>
              <a:t>What would be a proactive choice?</a:t>
            </a:r>
            <a:endParaRPr lang="en-US" sz="4400" dirty="0">
              <a:latin typeface="Qarmic sans" panose="02000500000000000000" pitchFamily="2" charset="0"/>
            </a:endParaRPr>
          </a:p>
        </p:txBody>
      </p:sp>
      <p:grpSp>
        <p:nvGrpSpPr>
          <p:cNvPr id="26" name="Group 25"/>
          <p:cNvGrpSpPr/>
          <p:nvPr/>
        </p:nvGrpSpPr>
        <p:grpSpPr>
          <a:xfrm>
            <a:off x="848739" y="4170419"/>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pic>
        <p:nvPicPr>
          <p:cNvPr id="27" name="Bell">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0406291" y="2997341"/>
            <a:ext cx="609600" cy="609600"/>
          </a:xfrm>
          <a:prstGeom prst="rect">
            <a:avLst/>
          </a:prstGeom>
        </p:spPr>
      </p:pic>
      <p:sp>
        <p:nvSpPr>
          <p:cNvPr id="29" name="TextBox 28"/>
          <p:cNvSpPr txBox="1"/>
          <p:nvPr/>
        </p:nvSpPr>
        <p:spPr>
          <a:xfrm>
            <a:off x="3557762" y="5448565"/>
            <a:ext cx="5076475" cy="1323439"/>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Megan could be proactive by sharpening her pencil, getting a new one, or asking the teacher for a pencil instead of waiting for someone to notice.</a:t>
            </a:r>
            <a:endParaRPr lang="en-US" sz="2000" dirty="0">
              <a:solidFill>
                <a:prstClr val="black"/>
              </a:solidFill>
              <a:latin typeface="Calibri Light" panose="020F0302020204030204"/>
            </a:endParaRPr>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spTree>
    <p:custDataLst>
      <p:tags r:id="rId1"/>
    </p:custDataLst>
    <p:extLst>
      <p:ext uri="{BB962C8B-B14F-4D97-AF65-F5344CB8AC3E}">
        <p14:creationId xmlns:p14="http://schemas.microsoft.com/office/powerpoint/2010/main" val="292003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withEffect">
                                  <p:stCondLst>
                                    <p:cond delay="0"/>
                                  </p:stCondLst>
                                  <p:childTnLst>
                                    <p:cmd type="call" cmd="playFrom(0.0)">
                                      <p:cBhvr>
                                        <p:cTn id="17" dur="4178" fill="hold"/>
                                        <p:tgtEl>
                                          <p:spTgt spid="2"/>
                                        </p:tgtEl>
                                      </p:cBhvr>
                                    </p:cmd>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4178"/>
                            </p:stCondLst>
                            <p:childTnLst>
                              <p:par>
                                <p:cTn id="21" presetID="1" presetClass="exit" presetSubtype="0" fill="hold" nodeType="after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withEffect">
                                  <p:stCondLst>
                                    <p:cond delay="0"/>
                                  </p:stCondLst>
                                  <p:childTnLst>
                                    <p:cmd type="call" cmd="playFrom(0.0)">
                                      <p:cBhvr>
                                        <p:cTn id="27" dur="2367" fill="hold"/>
                                        <p:tgtEl>
                                          <p:spTgt spid="27"/>
                                        </p:tgtEl>
                                      </p:cBhvr>
                                    </p:cmd>
                                  </p:childTnLst>
                                </p:cTn>
                              </p:par>
                              <p:par>
                                <p:cTn id="28" presetID="8" presetClass="emph" presetSubtype="0" fill="hold" nodeType="withEffect">
                                  <p:stCondLst>
                                    <p:cond delay="0"/>
                                  </p:stCondLst>
                                  <p:childTnLst>
                                    <p:animRot by="10800000">
                                      <p:cBhvr>
                                        <p:cTn id="29" dur="500" fill="hold"/>
                                        <p:tgtEl>
                                          <p:spTgt spid="25"/>
                                        </p:tgtEl>
                                        <p:attrNameLst>
                                          <p:attrName>r</p:attrName>
                                        </p:attrNameLst>
                                      </p:cBhvr>
                                    </p:animRot>
                                  </p:childTnLst>
                                </p:cTn>
                              </p:par>
                              <p:par>
                                <p:cTn id="30" presetID="10" presetClass="exit" presetSubtype="0" fill="hold" nodeType="withEffect">
                                  <p:stCondLst>
                                    <p:cond delay="200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53" presetClass="entr" presetSubtype="16" fill="hold" grpId="0" nodeType="withEffect">
                                  <p:stCondLst>
                                    <p:cond delay="2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nextCondLst>
                <p:cond evt="onClick" delay="0">
                  <p:tgtEl>
                    <p:spTgt spid="23"/>
                  </p:tgtEl>
                </p:cond>
              </p:nextCondLst>
            </p:seq>
            <p:audio>
              <p:cMediaNode vol="80000" showWhenStopped="0">
                <p:cTn id="38" fill="hold" display="0">
                  <p:stCondLst>
                    <p:cond delay="indefinite"/>
                  </p:stCondLst>
                  <p:endCondLst>
                    <p:cond evt="onStopAudio" delay="0">
                      <p:tgtEl>
                        <p:sldTgt/>
                      </p:tgtEl>
                    </p:cond>
                  </p:endCondLst>
                </p:cTn>
                <p:tgtEl>
                  <p:spTgt spid="27"/>
                </p:tgtEl>
              </p:cMediaNode>
            </p:audio>
          </p:childTnLst>
        </p:cTn>
      </p:par>
    </p:tnLst>
    <p:bldLst>
      <p:bldP spid="9" grpId="0"/>
      <p:bldP spid="13"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7" name="TextBox 26"/>
          <p:cNvSpPr txBox="1"/>
          <p:nvPr/>
        </p:nvSpPr>
        <p:spPr>
          <a:xfrm>
            <a:off x="3557763" y="5464088"/>
            <a:ext cx="5076475" cy="1323439"/>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Eric made a proactive choice by choosing to be in control of his actions and stay quiet even though he may have wanted to talk like the other children. </a:t>
            </a:r>
            <a:endParaRPr lang="en-US" sz="2000" dirty="0">
              <a:solidFill>
                <a:prstClr val="black"/>
              </a:solidFill>
              <a:latin typeface="Calibri Light" panose="020F0302020204030204"/>
            </a:endParaRPr>
          </a:p>
        </p:txBody>
      </p:sp>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557763" y="5452030"/>
            <a:ext cx="5076475" cy="1015663"/>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Eric sat quietly during the assembly even though the people next to him were talking. Was he </a:t>
            </a:r>
            <a:r>
              <a:rPr lang="en-US" sz="2000" dirty="0">
                <a:solidFill>
                  <a:prstClr val="black"/>
                </a:solidFill>
                <a:latin typeface="Calibri Light" panose="020F0302020204030204"/>
              </a:rPr>
              <a:t>being proactive or reactive?</a:t>
            </a:r>
          </a:p>
        </p:txBody>
      </p:sp>
      <p:pic>
        <p:nvPicPr>
          <p:cNvPr id="2" name="Sad_Trombone-Joe_Lamb-6654294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336189" y="2638055"/>
            <a:ext cx="609600" cy="6096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93077" y="1119306"/>
            <a:ext cx="5405847" cy="3227666"/>
          </a:xfrm>
          <a:prstGeom prst="rect">
            <a:avLst/>
          </a:prstGeom>
        </p:spPr>
      </p:pic>
      <p:sp>
        <p:nvSpPr>
          <p:cNvPr id="13" name="TextBox 12"/>
          <p:cNvSpPr txBox="1"/>
          <p:nvPr/>
        </p:nvSpPr>
        <p:spPr>
          <a:xfrm>
            <a:off x="3594463" y="1512695"/>
            <a:ext cx="5003074" cy="2308324"/>
          </a:xfrm>
          <a:prstGeom prst="rect">
            <a:avLst/>
          </a:prstGeom>
          <a:noFill/>
        </p:spPr>
        <p:txBody>
          <a:bodyPr wrap="square" rtlCol="0">
            <a:spAutoFit/>
          </a:bodyPr>
          <a:lstStyle/>
          <a:p>
            <a:pPr algn="ctr"/>
            <a:r>
              <a:rPr lang="en-US" sz="4800" dirty="0" smtClean="0">
                <a:latin typeface="Qarmic sans" panose="02000500000000000000" pitchFamily="2" charset="0"/>
              </a:rPr>
              <a:t>This was a proactive choice!</a:t>
            </a:r>
            <a:endParaRPr lang="en-US" sz="4800" dirty="0">
              <a:latin typeface="Qarmic sans" panose="02000500000000000000" pitchFamily="2" charset="0"/>
            </a:endParaRPr>
          </a:p>
        </p:txBody>
      </p:sp>
      <p:pic>
        <p:nvPicPr>
          <p:cNvPr id="25"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53323" y="2889533"/>
            <a:ext cx="609600" cy="609600"/>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pic>
        <p:nvPicPr>
          <p:cNvPr id="29" name="Motorcycle Pass By-SoundBible.com-2065834786">
            <a:hlinkClick r:id="" action="ppaction://media"/>
          </p:cNvPr>
          <p:cNvPicPr>
            <a:picLocks noChangeAspect="1"/>
          </p:cNvPicPr>
          <p:nvPr>
            <a:audioFile r:link="rId5"/>
            <p:extLst>
              <p:ext uri="{DAA4B4D4-6D71-4841-9C94-3DE7FCFB9230}">
                <p14:media xmlns:p14="http://schemas.microsoft.com/office/powerpoint/2010/main" r:embed="rId6">
                  <p14:trim st="1141" end="1349.3287"/>
                  <p14:fade out="1000"/>
                </p14:media>
              </p:ext>
            </p:extLst>
          </p:nvPr>
        </p:nvPicPr>
        <p:blipFill>
          <a:blip r:embed="rId11"/>
          <a:stretch>
            <a:fillRect/>
          </a:stretch>
        </p:blipFill>
        <p:spPr>
          <a:xfrm>
            <a:off x="-1429068" y="3033749"/>
            <a:ext cx="541867" cy="541867"/>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grpSp>
        <p:nvGrpSpPr>
          <p:cNvPr id="26" name="Group 25"/>
          <p:cNvGrpSpPr/>
          <p:nvPr/>
        </p:nvGrpSpPr>
        <p:grpSpPr>
          <a:xfrm>
            <a:off x="10057855" y="4141146"/>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24610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withEffect">
                                  <p:stCondLst>
                                    <p:cond delay="0"/>
                                  </p:stCondLst>
                                  <p:childTnLst>
                                    <p:cmd type="call" cmd="playFrom(0.0)">
                                      <p:cBhvr>
                                        <p:cTn id="7" dur="2367" fill="hold"/>
                                        <p:tgtEl>
                                          <p:spTgt spid="25"/>
                                        </p:tgtEl>
                                      </p:cBhvr>
                                    </p:cmd>
                                  </p:childTnLst>
                                </p:cTn>
                              </p:par>
                              <p:par>
                                <p:cTn id="8" presetID="1" presetClass="mediacall" presetSubtype="0" fill="hold" nodeType="withEffect">
                                  <p:stCondLst>
                                    <p:cond delay="0"/>
                                  </p:stCondLst>
                                  <p:childTnLst>
                                    <p:cmd type="call" cmd="playFrom(0.0)">
                                      <p:cBhvr>
                                        <p:cTn id="9" dur="2292" fill="hold"/>
                                        <p:tgtEl>
                                          <p:spTgt spid="29"/>
                                        </p:tgtEl>
                                      </p:cBhvr>
                                    </p:cmd>
                                  </p:childTnLst>
                                </p:cTn>
                              </p:par>
                              <p:par>
                                <p:cTn id="10" presetID="2" presetClass="exit" presetSubtype="8" fill="hold" nodeType="withEffect">
                                  <p:stCondLst>
                                    <p:cond delay="800"/>
                                  </p:stCondLst>
                                  <p:childTnLst>
                                    <p:anim calcmode="lin" valueType="num">
                                      <p:cBhvr additive="base">
                                        <p:cTn id="11" dur="500"/>
                                        <p:tgtEl>
                                          <p:spTgt spid="28"/>
                                        </p:tgtEl>
                                        <p:attrNameLst>
                                          <p:attrName>ppt_x</p:attrName>
                                        </p:attrNameLst>
                                      </p:cBhvr>
                                      <p:tavLst>
                                        <p:tav tm="0">
                                          <p:val>
                                            <p:strVal val="ppt_x"/>
                                          </p:val>
                                        </p:tav>
                                        <p:tav tm="100000">
                                          <p:val>
                                            <p:strVal val="0-ppt_w/2"/>
                                          </p:val>
                                        </p:tav>
                                      </p:tavLst>
                                    </p:anim>
                                    <p:anim calcmode="lin" valueType="num">
                                      <p:cBhvr additive="base">
                                        <p:cTn id="12" dur="500"/>
                                        <p:tgtEl>
                                          <p:spTgt spid="28"/>
                                        </p:tgtEl>
                                        <p:attrNameLst>
                                          <p:attrName>ppt_y</p:attrName>
                                        </p:attrNameLst>
                                      </p:cBhvr>
                                      <p:tavLst>
                                        <p:tav tm="0">
                                          <p:val>
                                            <p:strVal val="ppt_y"/>
                                          </p:val>
                                        </p:tav>
                                        <p:tav tm="100000">
                                          <p:val>
                                            <p:strVal val="ppt_y"/>
                                          </p:val>
                                        </p:tav>
                                      </p:tavLst>
                                    </p:anim>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nodeType="withEffect">
                                  <p:stCondLst>
                                    <p:cond delay="200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53" presetClass="entr" presetSubtype="16" fill="hold" grpId="0" nodeType="withEffect">
                                  <p:stCondLst>
                                    <p:cond delay="2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3000"/>
                            </p:stCondLst>
                            <p:childTnLst>
                              <p:par>
                                <p:cTn id="23" presetID="10" presetClass="exit" presetSubtype="0" fill="hold" grpId="0" nodeType="after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178" fill="hold"/>
                                        <p:tgtEl>
                                          <p:spTgt spid="2"/>
                                        </p:tgtEl>
                                      </p:cBhvr>
                                    </p:cmd>
                                  </p:childTnLst>
                                </p:cTn>
                              </p:par>
                              <p:par>
                                <p:cTn id="35" presetID="8" presetClass="emph" presetSubtype="0" fill="hold" nodeType="withEffect">
                                  <p:stCondLst>
                                    <p:cond delay="0"/>
                                  </p:stCondLst>
                                  <p:childTnLst>
                                    <p:animRot by="10800000">
                                      <p:cBhvr>
                                        <p:cTn id="36" dur="500" fill="hold"/>
                                        <p:tgtEl>
                                          <p:spTgt spid="30"/>
                                        </p:tgtEl>
                                        <p:attrNameLst>
                                          <p:attrName>r</p:attrName>
                                        </p:attrNameLst>
                                      </p:cBhvr>
                                    </p:animRo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4178"/>
                            </p:stCondLst>
                            <p:childTnLst>
                              <p:par>
                                <p:cTn id="40" presetID="1" presetClass="exit" presetSubtype="0" fill="hold" nodeType="after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showWhenStopped="0">
                <p:cTn id="42" fill="hold" display="0">
                  <p:stCondLst>
                    <p:cond delay="indefinite"/>
                  </p:stCondLst>
                  <p:endCondLst>
                    <p:cond evt="onStopAudio" delay="0">
                      <p:tgtEl>
                        <p:sldTgt/>
                      </p:tgtEl>
                    </p:cond>
                  </p:endCondLst>
                </p:cTn>
                <p:tgtEl>
                  <p:spTgt spid="25"/>
                </p:tgtEl>
              </p:cMediaNode>
            </p:audio>
            <p:audio>
              <p:cMediaNode vol="80000" showWhenStopped="0">
                <p:cTn id="43" fill="hold" display="0">
                  <p:stCondLst>
                    <p:cond delay="indefinite"/>
                  </p:stCondLst>
                  <p:endCondLst>
                    <p:cond evt="onStopAudio" delay="0">
                      <p:tgtEl>
                        <p:sldTgt/>
                      </p:tgtEl>
                    </p:cond>
                  </p:endCondLst>
                </p:cTn>
                <p:tgtEl>
                  <p:spTgt spid="29"/>
                </p:tgtEl>
              </p:cMediaNode>
            </p:audio>
          </p:childTnLst>
        </p:cTn>
      </p:par>
    </p:tnLst>
    <p:bldLst>
      <p:bldP spid="27" grpId="0"/>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557763" y="5452030"/>
            <a:ext cx="5076475" cy="1015663"/>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Someone cut in front of Jack in line for lunch. Jack pushed him and called him a mean name. </a:t>
            </a:r>
            <a:r>
              <a:rPr lang="en-US" sz="2000" dirty="0">
                <a:solidFill>
                  <a:prstClr val="black"/>
                </a:solidFill>
                <a:latin typeface="Calibri Light" panose="020F0302020204030204"/>
              </a:rPr>
              <a:t>Was </a:t>
            </a:r>
            <a:r>
              <a:rPr lang="en-US" sz="2000" dirty="0" smtClean="0">
                <a:solidFill>
                  <a:prstClr val="black"/>
                </a:solidFill>
                <a:latin typeface="Calibri Light" panose="020F0302020204030204"/>
              </a:rPr>
              <a:t>he </a:t>
            </a:r>
            <a:r>
              <a:rPr lang="en-US" sz="2000" dirty="0">
                <a:solidFill>
                  <a:prstClr val="black"/>
                </a:solidFill>
                <a:latin typeface="Calibri Light" panose="020F0302020204030204"/>
              </a:rPr>
              <a:t>being reactive or proactive?</a:t>
            </a:r>
          </a:p>
        </p:txBody>
      </p:sp>
      <p:pic>
        <p:nvPicPr>
          <p:cNvPr id="2" name="Sad_Trombone-Joe_Lamb-66542945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281427" y="2811881"/>
            <a:ext cx="609600" cy="6096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85710" y="363577"/>
            <a:ext cx="5238646" cy="4194445"/>
          </a:xfrm>
          <a:prstGeom prst="rect">
            <a:avLst/>
          </a:prstGeom>
        </p:spPr>
      </p:pic>
      <p:sp>
        <p:nvSpPr>
          <p:cNvPr id="13" name="TextBox 12"/>
          <p:cNvSpPr txBox="1"/>
          <p:nvPr/>
        </p:nvSpPr>
        <p:spPr>
          <a:xfrm>
            <a:off x="3119321" y="883764"/>
            <a:ext cx="5953358" cy="3477875"/>
          </a:xfrm>
          <a:prstGeom prst="rect">
            <a:avLst/>
          </a:prstGeom>
          <a:noFill/>
        </p:spPr>
        <p:txBody>
          <a:bodyPr wrap="square" rtlCol="0">
            <a:spAutoFit/>
          </a:bodyPr>
          <a:lstStyle/>
          <a:p>
            <a:pPr algn="ctr"/>
            <a:r>
              <a:rPr lang="en-US" sz="4400" dirty="0" smtClean="0">
                <a:latin typeface="Qarmic sans" panose="02000500000000000000" pitchFamily="2" charset="0"/>
              </a:rPr>
              <a:t>This was a </a:t>
            </a:r>
          </a:p>
          <a:p>
            <a:pPr algn="ctr"/>
            <a:r>
              <a:rPr lang="en-US" sz="4400" dirty="0" smtClean="0">
                <a:latin typeface="Qarmic sans" panose="02000500000000000000" pitchFamily="2" charset="0"/>
              </a:rPr>
              <a:t>reactive choice.</a:t>
            </a:r>
          </a:p>
          <a:p>
            <a:pPr algn="ctr"/>
            <a:endParaRPr lang="en-US" sz="4400" dirty="0">
              <a:latin typeface="Qarmic sans" panose="02000500000000000000" pitchFamily="2" charset="0"/>
            </a:endParaRPr>
          </a:p>
          <a:p>
            <a:pPr algn="ctr"/>
            <a:r>
              <a:rPr lang="en-US" sz="4400" dirty="0" smtClean="0">
                <a:latin typeface="Qarmic sans" panose="02000500000000000000" pitchFamily="2" charset="0"/>
              </a:rPr>
              <a:t>What would be a proactive choice?</a:t>
            </a:r>
            <a:endParaRPr lang="en-US" sz="4400" dirty="0">
              <a:latin typeface="Qarmic sans" panose="02000500000000000000" pitchFamily="2" charset="0"/>
            </a:endParaRPr>
          </a:p>
        </p:txBody>
      </p:sp>
      <p:grpSp>
        <p:nvGrpSpPr>
          <p:cNvPr id="26" name="Group 25"/>
          <p:cNvGrpSpPr/>
          <p:nvPr/>
        </p:nvGrpSpPr>
        <p:grpSpPr>
          <a:xfrm>
            <a:off x="828940" y="4037918"/>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pic>
        <p:nvPicPr>
          <p:cNvPr id="27" name="Bell">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10406291" y="2997341"/>
            <a:ext cx="609600" cy="609600"/>
          </a:xfrm>
          <a:prstGeom prst="rect">
            <a:avLst/>
          </a:prstGeom>
        </p:spPr>
      </p:pic>
      <p:sp>
        <p:nvSpPr>
          <p:cNvPr id="25" name="TextBox 24"/>
          <p:cNvSpPr txBox="1"/>
          <p:nvPr/>
        </p:nvSpPr>
        <p:spPr>
          <a:xfrm>
            <a:off x="3557763" y="5490264"/>
            <a:ext cx="5076475" cy="707886"/>
          </a:xfrm>
          <a:prstGeom prst="rect">
            <a:avLst/>
          </a:prstGeom>
          <a:noFill/>
        </p:spPr>
        <p:txBody>
          <a:bodyPr wrap="square" rtlCol="0">
            <a:spAutoFit/>
          </a:bodyPr>
          <a:lstStyle/>
          <a:p>
            <a:pPr lvl="0" algn="just"/>
            <a:r>
              <a:rPr lang="en-US" sz="2000" dirty="0" smtClean="0">
                <a:solidFill>
                  <a:prstClr val="black"/>
                </a:solidFill>
                <a:latin typeface="Calibri Light" panose="020F0302020204030204"/>
              </a:rPr>
              <a:t>Jack could be proactive by choosing to stay calm and not say mean things even if he feels mad.</a:t>
            </a:r>
            <a:endParaRPr lang="en-US" sz="2000" dirty="0">
              <a:solidFill>
                <a:prstClr val="black"/>
              </a:solidFill>
              <a:latin typeface="Calibri Light" panose="020F0302020204030204"/>
            </a:endParaRP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spTree>
    <p:custDataLst>
      <p:tags r:id="rId1"/>
    </p:custDataLst>
    <p:extLst>
      <p:ext uri="{BB962C8B-B14F-4D97-AF65-F5344CB8AC3E}">
        <p14:creationId xmlns:p14="http://schemas.microsoft.com/office/powerpoint/2010/main" val="385071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withEffect">
                                  <p:stCondLst>
                                    <p:cond delay="0"/>
                                  </p:stCondLst>
                                  <p:childTnLst>
                                    <p:cmd type="call" cmd="playFrom(0.0)">
                                      <p:cBhvr>
                                        <p:cTn id="17" dur="4178" fill="hold"/>
                                        <p:tgtEl>
                                          <p:spTgt spid="2"/>
                                        </p:tgtEl>
                                      </p:cBhvr>
                                    </p:cmd>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4178"/>
                            </p:stCondLst>
                            <p:childTnLst>
                              <p:par>
                                <p:cTn id="21" presetID="1" presetClass="exit" presetSubtype="0" fill="hold" nodeType="after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withEffect">
                                  <p:stCondLst>
                                    <p:cond delay="0"/>
                                  </p:stCondLst>
                                  <p:childTnLst>
                                    <p:cmd type="call" cmd="playFrom(0.0)">
                                      <p:cBhvr>
                                        <p:cTn id="27" dur="2367" fill="hold"/>
                                        <p:tgtEl>
                                          <p:spTgt spid="27"/>
                                        </p:tgtEl>
                                      </p:cBhvr>
                                    </p:cmd>
                                  </p:childTnLst>
                                </p:cTn>
                              </p:par>
                              <p:par>
                                <p:cTn id="28" presetID="8" presetClass="emph" presetSubtype="0" fill="hold" nodeType="withEffect">
                                  <p:stCondLst>
                                    <p:cond delay="0"/>
                                  </p:stCondLst>
                                  <p:childTnLst>
                                    <p:animRot by="10800000">
                                      <p:cBhvr>
                                        <p:cTn id="29" dur="500" fill="hold"/>
                                        <p:tgtEl>
                                          <p:spTgt spid="30"/>
                                        </p:tgtEl>
                                        <p:attrNameLst>
                                          <p:attrName>r</p:attrName>
                                        </p:attrNameLst>
                                      </p:cBhvr>
                                    </p:animRot>
                                  </p:childTnLst>
                                </p:cTn>
                              </p:par>
                              <p:par>
                                <p:cTn id="30" presetID="10" presetClass="exit" presetSubtype="0" fill="hold" nodeType="withEffect">
                                  <p:stCondLst>
                                    <p:cond delay="200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53" presetClass="entr" presetSubtype="16" fill="hold" grpId="0" nodeType="withEffect">
                                  <p:stCondLst>
                                    <p:cond delay="2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nextCondLst>
                <p:cond evt="onClick" delay="0">
                  <p:tgtEl>
                    <p:spTgt spid="23"/>
                  </p:tgtEl>
                </p:cond>
              </p:nextCondLst>
            </p:seq>
            <p:audio>
              <p:cMediaNode vol="80000" showWhenStopped="0">
                <p:cTn id="38" fill="hold" display="0">
                  <p:stCondLst>
                    <p:cond delay="indefinite"/>
                  </p:stCondLst>
                  <p:endCondLst>
                    <p:cond evt="onStopAudio" delay="0">
                      <p:tgtEl>
                        <p:sldTgt/>
                      </p:tgtEl>
                    </p:cond>
                  </p:endCondLst>
                </p:cTn>
                <p:tgtEl>
                  <p:spTgt spid="27"/>
                </p:tgtEl>
              </p:cMediaNode>
            </p:audio>
          </p:childTnLst>
        </p:cTn>
      </p:par>
    </p:tnLst>
    <p:bldLst>
      <p:bldP spid="9" grpId="0"/>
      <p:bldP spid="1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8" name="TextBox 27"/>
          <p:cNvSpPr txBox="1"/>
          <p:nvPr/>
        </p:nvSpPr>
        <p:spPr>
          <a:xfrm>
            <a:off x="3557763" y="5432605"/>
            <a:ext cx="5076475" cy="1323439"/>
          </a:xfrm>
          <a:prstGeom prst="rect">
            <a:avLst/>
          </a:prstGeom>
          <a:noFill/>
        </p:spPr>
        <p:txBody>
          <a:bodyPr wrap="square" rtlCol="0">
            <a:spAutoFit/>
          </a:bodyPr>
          <a:lstStyle/>
          <a:p>
            <a:pPr lvl="0" algn="just"/>
            <a:r>
              <a:rPr lang="en-US" sz="2000" dirty="0">
                <a:solidFill>
                  <a:prstClr val="black"/>
                </a:solidFill>
                <a:latin typeface="Calibri Light" panose="020F0302020204030204"/>
              </a:rPr>
              <a:t>James didn’t bring his homework to school. When the teacher asked him where it was he said his mom forgot to put it in his backpack. Was he being proactive or reactive?</a:t>
            </a: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557763" y="5428504"/>
            <a:ext cx="5076475" cy="1015663"/>
          </a:xfrm>
          <a:prstGeom prst="rect">
            <a:avLst/>
          </a:prstGeom>
          <a:noFill/>
        </p:spPr>
        <p:txBody>
          <a:bodyPr wrap="square" rtlCol="0">
            <a:spAutoFit/>
          </a:bodyPr>
          <a:lstStyle/>
          <a:p>
            <a:pPr lvl="0" algn="just"/>
            <a:r>
              <a:rPr lang="en-US" sz="2000" dirty="0">
                <a:solidFill>
                  <a:prstClr val="black"/>
                </a:solidFill>
                <a:latin typeface="Calibri Light" panose="020F0302020204030204"/>
              </a:rPr>
              <a:t>James </a:t>
            </a:r>
            <a:r>
              <a:rPr lang="en-US" sz="2000" dirty="0" smtClean="0">
                <a:solidFill>
                  <a:prstClr val="black"/>
                </a:solidFill>
                <a:latin typeface="Calibri Light" panose="020F0302020204030204"/>
              </a:rPr>
              <a:t>could be proactive by admitting that he forgot his homework and coming up with a plan to remember it the next day.</a:t>
            </a:r>
            <a:endParaRPr lang="en-US" sz="2000" dirty="0">
              <a:solidFill>
                <a:prstClr val="black"/>
              </a:solidFill>
              <a:latin typeface="Calibri Light" panose="020F0302020204030204"/>
            </a:endParaRPr>
          </a:p>
        </p:txBody>
      </p:sp>
      <p:pic>
        <p:nvPicPr>
          <p:cNvPr id="2" name="Sad_Trombone-Joe_Lamb-66542945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281427" y="2811881"/>
            <a:ext cx="609600" cy="6096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92426" y="428625"/>
            <a:ext cx="1364816" cy="4289920"/>
          </a:xfrm>
          <a:prstGeom prst="rect">
            <a:avLst/>
          </a:prstGeom>
        </p:spPr>
      </p:pic>
      <p:sp>
        <p:nvSpPr>
          <p:cNvPr id="13" name="TextBox 12"/>
          <p:cNvSpPr txBox="1"/>
          <p:nvPr/>
        </p:nvSpPr>
        <p:spPr>
          <a:xfrm>
            <a:off x="3119321" y="883764"/>
            <a:ext cx="5953358" cy="3477875"/>
          </a:xfrm>
          <a:prstGeom prst="rect">
            <a:avLst/>
          </a:prstGeom>
          <a:noFill/>
        </p:spPr>
        <p:txBody>
          <a:bodyPr wrap="square" rtlCol="0">
            <a:spAutoFit/>
          </a:bodyPr>
          <a:lstStyle/>
          <a:p>
            <a:pPr algn="ctr"/>
            <a:r>
              <a:rPr lang="en-US" sz="4400" dirty="0" smtClean="0">
                <a:latin typeface="Qarmic sans" panose="02000500000000000000" pitchFamily="2" charset="0"/>
              </a:rPr>
              <a:t>This was a </a:t>
            </a:r>
          </a:p>
          <a:p>
            <a:pPr algn="ctr"/>
            <a:r>
              <a:rPr lang="en-US" sz="4400" dirty="0" smtClean="0">
                <a:latin typeface="Qarmic sans" panose="02000500000000000000" pitchFamily="2" charset="0"/>
              </a:rPr>
              <a:t>reactive choice.</a:t>
            </a:r>
          </a:p>
          <a:p>
            <a:pPr algn="ctr"/>
            <a:endParaRPr lang="en-US" sz="4400" dirty="0">
              <a:latin typeface="Qarmic sans" panose="02000500000000000000" pitchFamily="2" charset="0"/>
            </a:endParaRPr>
          </a:p>
          <a:p>
            <a:pPr algn="ctr"/>
            <a:r>
              <a:rPr lang="en-US" sz="4400" dirty="0" smtClean="0">
                <a:latin typeface="Qarmic sans" panose="02000500000000000000" pitchFamily="2" charset="0"/>
              </a:rPr>
              <a:t>What would be a proactive choice?</a:t>
            </a:r>
            <a:endParaRPr lang="en-US" sz="4400" dirty="0">
              <a:latin typeface="Qarmic sans" panose="02000500000000000000" pitchFamily="2" charset="0"/>
            </a:endParaRPr>
          </a:p>
        </p:txBody>
      </p:sp>
      <p:grpSp>
        <p:nvGrpSpPr>
          <p:cNvPr id="26" name="Group 25"/>
          <p:cNvGrpSpPr/>
          <p:nvPr/>
        </p:nvGrpSpPr>
        <p:grpSpPr>
          <a:xfrm>
            <a:off x="828940" y="4037918"/>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pic>
        <p:nvPicPr>
          <p:cNvPr id="27" name="Bell">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10354361" y="3015331"/>
            <a:ext cx="609600" cy="609600"/>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spTree>
    <p:custDataLst>
      <p:tags r:id="rId1"/>
    </p:custDataLst>
    <p:extLst>
      <p:ext uri="{BB962C8B-B14F-4D97-AF65-F5344CB8AC3E}">
        <p14:creationId xmlns:p14="http://schemas.microsoft.com/office/powerpoint/2010/main" val="417139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withEffect">
                                  <p:stCondLst>
                                    <p:cond delay="0"/>
                                  </p:stCondLst>
                                  <p:childTnLst>
                                    <p:cmd type="call" cmd="playFrom(0.0)">
                                      <p:cBhvr>
                                        <p:cTn id="16" dur="4178" fill="hold"/>
                                        <p:tgtEl>
                                          <p:spTgt spid="2"/>
                                        </p:tgtEl>
                                      </p:cBhvr>
                                    </p:cmd>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4178"/>
                            </p:stCondLst>
                            <p:childTnLst>
                              <p:par>
                                <p:cTn id="20" presetID="1" presetClass="exit" presetSubtype="0" fill="hold" nodeType="after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withEffect">
                                  <p:stCondLst>
                                    <p:cond delay="0"/>
                                  </p:stCondLst>
                                  <p:childTnLst>
                                    <p:cmd type="call" cmd="playFrom(0.0)">
                                      <p:cBhvr>
                                        <p:cTn id="26" dur="2367" fill="hold"/>
                                        <p:tgtEl>
                                          <p:spTgt spid="27"/>
                                        </p:tgtEl>
                                      </p:cBhvr>
                                    </p:cmd>
                                  </p:childTnLst>
                                </p:cTn>
                              </p:par>
                              <p:par>
                                <p:cTn id="27" presetID="8" presetClass="emph" presetSubtype="0" fill="hold" nodeType="withEffect">
                                  <p:stCondLst>
                                    <p:cond delay="0"/>
                                  </p:stCondLst>
                                  <p:childTnLst>
                                    <p:animRot by="10800000">
                                      <p:cBhvr>
                                        <p:cTn id="28" dur="500" fill="hold"/>
                                        <p:tgtEl>
                                          <p:spTgt spid="30"/>
                                        </p:tgtEl>
                                        <p:attrNameLst>
                                          <p:attrName>r</p:attrName>
                                        </p:attrNameLst>
                                      </p:cBhvr>
                                    </p:animRot>
                                  </p:childTnLst>
                                </p:cTn>
                              </p:par>
                              <p:par>
                                <p:cTn id="29" presetID="10" presetClass="exit" presetSubtype="0" fill="hold" nodeType="withEffect">
                                  <p:stCondLst>
                                    <p:cond delay="200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53" presetClass="entr" presetSubtype="16" fill="hold" grpId="0" nodeType="withEffect">
                                  <p:stCondLst>
                                    <p:cond delay="25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nextCondLst>
                <p:cond evt="onClick" delay="0">
                  <p:tgtEl>
                    <p:spTgt spid="23"/>
                  </p:tgtEl>
                </p:cond>
              </p:nextCondLst>
            </p:seq>
            <p:audio>
              <p:cMediaNode vol="80000" showWhenStopped="0">
                <p:cTn id="37" fill="hold" display="0">
                  <p:stCondLst>
                    <p:cond delay="indefinite"/>
                  </p:stCondLst>
                  <p:endCondLst>
                    <p:cond evt="onStopAudio" delay="0">
                      <p:tgtEl>
                        <p:sldTgt/>
                      </p:tgtEl>
                    </p:cond>
                  </p:endCondLst>
                </p:cTn>
                <p:tgtEl>
                  <p:spTgt spid="27"/>
                </p:tgtEl>
              </p:cMediaNode>
            </p:audio>
          </p:childTnLst>
        </p:cTn>
      </p:par>
    </p:tnLst>
    <p:bldLst>
      <p:bldP spid="28" grpId="0"/>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30" y="0"/>
            <a:ext cx="10058400" cy="2322967"/>
          </a:xfrm>
          <a:prstGeom prst="rect">
            <a:avLst/>
          </a:prstGeom>
        </p:spPr>
      </p:pic>
      <p:sp>
        <p:nvSpPr>
          <p:cNvPr id="4" name="TextBox 3"/>
          <p:cNvSpPr txBox="1"/>
          <p:nvPr/>
        </p:nvSpPr>
        <p:spPr>
          <a:xfrm>
            <a:off x="1797443" y="688847"/>
            <a:ext cx="8551573" cy="769441"/>
          </a:xfrm>
          <a:prstGeom prst="rect">
            <a:avLst/>
          </a:prstGeom>
          <a:noFill/>
        </p:spPr>
        <p:txBody>
          <a:bodyPr wrap="square" rtlCol="0">
            <a:spAutoFit/>
          </a:bodyPr>
          <a:lstStyle/>
          <a:p>
            <a:pPr algn="ctr"/>
            <a:r>
              <a:rPr lang="en-US" sz="4400" dirty="0" smtClean="0">
                <a:latin typeface="Qarmic sans" panose="02000500000000000000" pitchFamily="2" charset="0"/>
              </a:rPr>
              <a:t> I have an “I CAN” attitude!</a:t>
            </a:r>
            <a:endParaRPr lang="en-US" sz="4400" dirty="0">
              <a:latin typeface="Qarmic sans" panose="02000500000000000000" pitchFamily="2" charset="0"/>
            </a:endParaRPr>
          </a:p>
        </p:txBody>
      </p:sp>
      <p:pic>
        <p:nvPicPr>
          <p:cNvPr id="3" name="Picture 2" descr="7007497_or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333" y="2264833"/>
            <a:ext cx="4360334" cy="4593166"/>
          </a:xfrm>
          <a:prstGeom prst="rect">
            <a:avLst/>
          </a:prstGeom>
        </p:spPr>
      </p:pic>
    </p:spTree>
    <p:custDataLst>
      <p:tags r:id="rId1"/>
    </p:custDataLst>
    <p:extLst>
      <p:ext uri="{BB962C8B-B14F-4D97-AF65-F5344CB8AC3E}">
        <p14:creationId xmlns:p14="http://schemas.microsoft.com/office/powerpoint/2010/main" val="2378315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
            <a:ext cx="10058400" cy="1676400"/>
          </a:xfrm>
          <a:prstGeom prst="rect">
            <a:avLst/>
          </a:prstGeom>
        </p:spPr>
      </p:pic>
      <p:sp>
        <p:nvSpPr>
          <p:cNvPr id="4" name="TextBox 3"/>
          <p:cNvSpPr txBox="1"/>
          <p:nvPr/>
        </p:nvSpPr>
        <p:spPr>
          <a:xfrm>
            <a:off x="1860943" y="484258"/>
            <a:ext cx="8551573" cy="707886"/>
          </a:xfrm>
          <a:prstGeom prst="rect">
            <a:avLst/>
          </a:prstGeom>
          <a:noFill/>
        </p:spPr>
        <p:txBody>
          <a:bodyPr wrap="square" rtlCol="0">
            <a:spAutoFit/>
          </a:bodyPr>
          <a:lstStyle/>
          <a:p>
            <a:pPr algn="ctr"/>
            <a:r>
              <a:rPr lang="en-US" sz="4000" dirty="0" smtClean="0">
                <a:latin typeface="Qarmic sans" panose="02000500000000000000" pitchFamily="2" charset="0"/>
              </a:rPr>
              <a:t>Proactive vs. Reactive</a:t>
            </a:r>
            <a:endParaRPr lang="en-US" sz="4000" dirty="0">
              <a:latin typeface="Qarmic sans" panose="02000500000000000000" pitchFamily="2" charset="0"/>
            </a:endParaRPr>
          </a:p>
        </p:txBody>
      </p:sp>
      <p:grpSp>
        <p:nvGrpSpPr>
          <p:cNvPr id="42" name="Group 41"/>
          <p:cNvGrpSpPr/>
          <p:nvPr/>
        </p:nvGrpSpPr>
        <p:grpSpPr>
          <a:xfrm>
            <a:off x="577921" y="1783437"/>
            <a:ext cx="5447816" cy="1354217"/>
            <a:chOff x="1107530" y="2510409"/>
            <a:chExt cx="5447816" cy="1354217"/>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530" y="2601531"/>
              <a:ext cx="351937" cy="387887"/>
            </a:xfrm>
            <a:prstGeom prst="rect">
              <a:avLst/>
            </a:prstGeom>
          </p:spPr>
        </p:pic>
        <p:sp>
          <p:nvSpPr>
            <p:cNvPr id="9" name="TextBox 8"/>
            <p:cNvSpPr txBox="1"/>
            <p:nvPr/>
          </p:nvSpPr>
          <p:spPr>
            <a:xfrm>
              <a:off x="1596980" y="2510409"/>
              <a:ext cx="4958366" cy="1354217"/>
            </a:xfrm>
            <a:prstGeom prst="rect">
              <a:avLst/>
            </a:prstGeom>
            <a:noFill/>
          </p:spPr>
          <p:txBody>
            <a:bodyPr wrap="square" rtlCol="0">
              <a:spAutoFit/>
            </a:bodyPr>
            <a:lstStyle/>
            <a:p>
              <a:r>
                <a:rPr lang="en-US" sz="3200" dirty="0">
                  <a:latin typeface="Calibri Light" panose="020F0302020204030204" pitchFamily="34" charset="0"/>
                </a:rPr>
                <a:t>Proactive people choose their actions and attitudes.</a:t>
              </a:r>
            </a:p>
            <a:p>
              <a:endParaRPr lang="en-US" dirty="0">
                <a:latin typeface="Calibri Light" panose="020F0302020204030204" pitchFamily="34" charset="0"/>
              </a:endParaRPr>
            </a:p>
          </p:txBody>
        </p:sp>
      </p:grpSp>
      <p:grpSp>
        <p:nvGrpSpPr>
          <p:cNvPr id="43" name="Group 42"/>
          <p:cNvGrpSpPr/>
          <p:nvPr/>
        </p:nvGrpSpPr>
        <p:grpSpPr>
          <a:xfrm>
            <a:off x="6163250" y="1745336"/>
            <a:ext cx="5876350" cy="1077218"/>
            <a:chOff x="6555347" y="2510409"/>
            <a:chExt cx="5447816" cy="1077218"/>
          </a:xfrm>
        </p:grpSpPr>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347" y="2601531"/>
              <a:ext cx="351937" cy="387887"/>
            </a:xfrm>
            <a:prstGeom prst="rect">
              <a:avLst/>
            </a:prstGeom>
          </p:spPr>
        </p:pic>
        <p:sp>
          <p:nvSpPr>
            <p:cNvPr id="35" name="TextBox 34"/>
            <p:cNvSpPr txBox="1"/>
            <p:nvPr/>
          </p:nvSpPr>
          <p:spPr>
            <a:xfrm>
              <a:off x="7044797" y="2510409"/>
              <a:ext cx="4958366" cy="1077218"/>
            </a:xfrm>
            <a:prstGeom prst="rect">
              <a:avLst/>
            </a:prstGeom>
            <a:noFill/>
          </p:spPr>
          <p:txBody>
            <a:bodyPr wrap="square" rtlCol="0">
              <a:spAutoFit/>
            </a:bodyPr>
            <a:lstStyle/>
            <a:p>
              <a:r>
                <a:rPr lang="en-US" sz="3200" dirty="0" smtClean="0">
                  <a:latin typeface="Calibri Light" panose="020F0302020204030204" pitchFamily="34" charset="0"/>
                </a:rPr>
                <a:t>Reactive people let others decide how they feel </a:t>
              </a:r>
              <a:r>
                <a:rPr lang="en-US" sz="3200" dirty="0">
                  <a:latin typeface="Calibri Light" panose="020F0302020204030204" pitchFamily="34" charset="0"/>
                </a:rPr>
                <a:t>&amp;</a:t>
              </a:r>
              <a:r>
                <a:rPr lang="en-US" sz="3200" dirty="0" smtClean="0">
                  <a:latin typeface="Calibri Light" panose="020F0302020204030204" pitchFamily="34" charset="0"/>
                </a:rPr>
                <a:t> act.</a:t>
              </a:r>
              <a:endParaRPr lang="en-US" sz="3200" dirty="0">
                <a:latin typeface="Calibri Light" panose="020F0302020204030204" pitchFamily="34" charset="0"/>
              </a:endParaRPr>
            </a:p>
          </p:txBody>
        </p:sp>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9487" y="2807302"/>
            <a:ext cx="1685214" cy="3978259"/>
          </a:xfrm>
          <a:prstGeom prst="rect">
            <a:avLst/>
          </a:prstGeom>
        </p:spPr>
      </p:pic>
      <p:sp>
        <p:nvSpPr>
          <p:cNvPr id="3" name="Rounded Rectangular Callout 2"/>
          <p:cNvSpPr/>
          <p:nvPr/>
        </p:nvSpPr>
        <p:spPr>
          <a:xfrm flipH="1">
            <a:off x="1020683" y="2817335"/>
            <a:ext cx="2201333" cy="1249230"/>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 can </a:t>
            </a:r>
            <a:r>
              <a:rPr lang="en-US" b="1" u="sng" dirty="0" smtClean="0"/>
              <a:t>choose</a:t>
            </a:r>
            <a:r>
              <a:rPr lang="en-US" dirty="0" smtClean="0"/>
              <a:t> to be nice, even when others are unkind to me.</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91201" y="2838834"/>
            <a:ext cx="2263079" cy="3942416"/>
          </a:xfrm>
          <a:prstGeom prst="rect">
            <a:avLst/>
          </a:prstGeom>
        </p:spPr>
      </p:pic>
      <p:sp>
        <p:nvSpPr>
          <p:cNvPr id="31" name="Rounded Rectangular Callout 30"/>
          <p:cNvSpPr/>
          <p:nvPr/>
        </p:nvSpPr>
        <p:spPr>
          <a:xfrm>
            <a:off x="9102610" y="2869492"/>
            <a:ext cx="2564457" cy="1249230"/>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She made me angry! I couldn’t help being mean!</a:t>
            </a:r>
            <a:endParaRPr lang="en-US" dirty="0"/>
          </a:p>
        </p:txBody>
      </p:sp>
    </p:spTree>
    <p:custDataLst>
      <p:tags r:id="rId1"/>
    </p:custDataLst>
    <p:extLst>
      <p:ext uri="{BB962C8B-B14F-4D97-AF65-F5344CB8AC3E}">
        <p14:creationId xmlns:p14="http://schemas.microsoft.com/office/powerpoint/2010/main" val="330472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1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
            <a:ext cx="10058400" cy="1676400"/>
          </a:xfrm>
          <a:prstGeom prst="rect">
            <a:avLst/>
          </a:prstGeom>
        </p:spPr>
      </p:pic>
      <p:sp>
        <p:nvSpPr>
          <p:cNvPr id="4" name="TextBox 3"/>
          <p:cNvSpPr txBox="1"/>
          <p:nvPr/>
        </p:nvSpPr>
        <p:spPr>
          <a:xfrm>
            <a:off x="1860943" y="484258"/>
            <a:ext cx="8551573" cy="707886"/>
          </a:xfrm>
          <a:prstGeom prst="rect">
            <a:avLst/>
          </a:prstGeom>
          <a:noFill/>
        </p:spPr>
        <p:txBody>
          <a:bodyPr wrap="square" rtlCol="0">
            <a:spAutoFit/>
          </a:bodyPr>
          <a:lstStyle/>
          <a:p>
            <a:pPr algn="ctr"/>
            <a:r>
              <a:rPr lang="en-US" sz="4000" dirty="0" smtClean="0">
                <a:latin typeface="Qarmic sans" panose="02000500000000000000" pitchFamily="2" charset="0"/>
              </a:rPr>
              <a:t>Proactive vs. Reactive</a:t>
            </a:r>
            <a:endParaRPr lang="en-US" sz="4000" dirty="0">
              <a:latin typeface="Qarmic sans" panose="02000500000000000000" pitchFamily="2" charset="0"/>
            </a:endParaRPr>
          </a:p>
        </p:txBody>
      </p:sp>
      <p:grpSp>
        <p:nvGrpSpPr>
          <p:cNvPr id="42" name="Group 41"/>
          <p:cNvGrpSpPr/>
          <p:nvPr/>
        </p:nvGrpSpPr>
        <p:grpSpPr>
          <a:xfrm>
            <a:off x="577921" y="1736139"/>
            <a:ext cx="5447816" cy="954107"/>
            <a:chOff x="1107530" y="2510409"/>
            <a:chExt cx="5447816" cy="95410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530" y="2601531"/>
              <a:ext cx="351937" cy="387887"/>
            </a:xfrm>
            <a:prstGeom prst="rect">
              <a:avLst/>
            </a:prstGeom>
          </p:spPr>
        </p:pic>
        <p:sp>
          <p:nvSpPr>
            <p:cNvPr id="9" name="TextBox 8"/>
            <p:cNvSpPr txBox="1"/>
            <p:nvPr/>
          </p:nvSpPr>
          <p:spPr>
            <a:xfrm>
              <a:off x="1459467" y="2510409"/>
              <a:ext cx="5095879" cy="954107"/>
            </a:xfrm>
            <a:prstGeom prst="rect">
              <a:avLst/>
            </a:prstGeom>
            <a:noFill/>
          </p:spPr>
          <p:txBody>
            <a:bodyPr wrap="square" rtlCol="0">
              <a:spAutoFit/>
            </a:bodyPr>
            <a:lstStyle/>
            <a:p>
              <a:r>
                <a:rPr lang="en-US" sz="2800" dirty="0">
                  <a:latin typeface="Calibri Light" panose="020F0302020204030204" pitchFamily="34" charset="0"/>
                </a:rPr>
                <a:t>When proactive people see a problem, they take charge &amp;</a:t>
              </a:r>
              <a:r>
                <a:rPr lang="en-US" sz="2800" dirty="0" smtClean="0">
                  <a:latin typeface="Calibri Light" panose="020F0302020204030204" pitchFamily="34" charset="0"/>
                </a:rPr>
                <a:t> </a:t>
              </a:r>
              <a:r>
                <a:rPr lang="en-US" sz="2800" dirty="0">
                  <a:latin typeface="Calibri Light" panose="020F0302020204030204" pitchFamily="34" charset="0"/>
                </a:rPr>
                <a:t>fix it.</a:t>
              </a:r>
            </a:p>
          </p:txBody>
        </p:sp>
      </p:grpSp>
      <p:grpSp>
        <p:nvGrpSpPr>
          <p:cNvPr id="43" name="Group 42"/>
          <p:cNvGrpSpPr/>
          <p:nvPr/>
        </p:nvGrpSpPr>
        <p:grpSpPr>
          <a:xfrm>
            <a:off x="6163250" y="1745336"/>
            <a:ext cx="5876350" cy="830997"/>
            <a:chOff x="6555347" y="2510409"/>
            <a:chExt cx="5447816" cy="830997"/>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347" y="2601531"/>
              <a:ext cx="351937" cy="387887"/>
            </a:xfrm>
            <a:prstGeom prst="rect">
              <a:avLst/>
            </a:prstGeom>
          </p:spPr>
        </p:pic>
        <p:sp>
          <p:nvSpPr>
            <p:cNvPr id="35" name="TextBox 34"/>
            <p:cNvSpPr txBox="1"/>
            <p:nvPr/>
          </p:nvSpPr>
          <p:spPr>
            <a:xfrm>
              <a:off x="7044797" y="2510409"/>
              <a:ext cx="4958366" cy="830997"/>
            </a:xfrm>
            <a:prstGeom prst="rect">
              <a:avLst/>
            </a:prstGeom>
            <a:noFill/>
          </p:spPr>
          <p:txBody>
            <a:bodyPr wrap="square" rtlCol="0">
              <a:spAutoFit/>
            </a:bodyPr>
            <a:lstStyle/>
            <a:p>
              <a:r>
                <a:rPr lang="en-US" sz="2400" dirty="0">
                  <a:latin typeface="Calibri Light" panose="020F0302020204030204" pitchFamily="34" charset="0"/>
                </a:rPr>
                <a:t>When reactive people see a problem, they wait for someone else to fix it.</a:t>
              </a: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34" y="2912945"/>
            <a:ext cx="2152204" cy="3947135"/>
          </a:xfrm>
          <a:prstGeom prst="rect">
            <a:avLst/>
          </a:prstGeom>
        </p:spPr>
      </p:pic>
      <p:sp>
        <p:nvSpPr>
          <p:cNvPr id="3" name="Rounded Rectangular Callout 2"/>
          <p:cNvSpPr/>
          <p:nvPr/>
        </p:nvSpPr>
        <p:spPr>
          <a:xfrm flipH="1">
            <a:off x="263772" y="2662931"/>
            <a:ext cx="3207560" cy="1104093"/>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Someone left books on the ground. I’ll clean them up so they are out of the way.</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797154" y="2681174"/>
            <a:ext cx="1719223" cy="4042976"/>
          </a:xfrm>
          <a:prstGeom prst="rect">
            <a:avLst/>
          </a:prstGeom>
        </p:spPr>
      </p:pic>
      <p:sp>
        <p:nvSpPr>
          <p:cNvPr id="31" name="Rounded Rectangular Callout 30"/>
          <p:cNvSpPr/>
          <p:nvPr/>
        </p:nvSpPr>
        <p:spPr>
          <a:xfrm>
            <a:off x="8728779" y="2565092"/>
            <a:ext cx="2133391" cy="1249230"/>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 wish someone would clean up these books! They’re in my way!</a:t>
            </a: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228" y="3957145"/>
            <a:ext cx="1841697" cy="290085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0993" y="5747457"/>
            <a:ext cx="757807" cy="976693"/>
          </a:xfrm>
          <a:prstGeom prst="rect">
            <a:avLst/>
          </a:prstGeom>
        </p:spPr>
      </p:pic>
      <p:pic>
        <p:nvPicPr>
          <p:cNvPr id="16" name="Picture 15"/>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986350">
            <a:off x="9290084" y="5940088"/>
            <a:ext cx="757807" cy="976693"/>
          </a:xfrm>
          <a:prstGeom prst="rect">
            <a:avLst/>
          </a:prstGeom>
        </p:spPr>
      </p:pic>
      <p:pic>
        <p:nvPicPr>
          <p:cNvPr id="17" name="Picture 16"/>
          <p:cNvPicPr>
            <a:picLocks noChangeAspect="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17746249">
            <a:off x="8093142" y="5971773"/>
            <a:ext cx="757807" cy="976693"/>
          </a:xfrm>
          <a:prstGeom prst="rect">
            <a:avLst/>
          </a:prstGeom>
        </p:spPr>
      </p:pic>
      <p:pic>
        <p:nvPicPr>
          <p:cNvPr id="18" name="Picture 17"/>
          <p:cNvPicPr>
            <a:picLocks noChangeAspect="1"/>
          </p:cNvPicPr>
          <p:nvPr/>
        </p:nvPicPr>
        <p:blipFill>
          <a:blip r:embed="rId8"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rot="3929282">
            <a:off x="7359953" y="5869572"/>
            <a:ext cx="757807" cy="97669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960719" y="3883057"/>
            <a:ext cx="1784591" cy="2810908"/>
          </a:xfrm>
          <a:prstGeom prst="rect">
            <a:avLst/>
          </a:prstGeom>
        </p:spPr>
      </p:pic>
    </p:spTree>
    <p:custDataLst>
      <p:tags r:id="rId1"/>
    </p:custDataLst>
    <p:extLst>
      <p:ext uri="{BB962C8B-B14F-4D97-AF65-F5344CB8AC3E}">
        <p14:creationId xmlns:p14="http://schemas.microsoft.com/office/powerpoint/2010/main" val="220875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10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
            <a:ext cx="10058400" cy="1676400"/>
          </a:xfrm>
          <a:prstGeom prst="rect">
            <a:avLst/>
          </a:prstGeom>
        </p:spPr>
      </p:pic>
      <p:sp>
        <p:nvSpPr>
          <p:cNvPr id="4" name="TextBox 3"/>
          <p:cNvSpPr txBox="1"/>
          <p:nvPr/>
        </p:nvSpPr>
        <p:spPr>
          <a:xfrm>
            <a:off x="1860943" y="484258"/>
            <a:ext cx="8551573" cy="707886"/>
          </a:xfrm>
          <a:prstGeom prst="rect">
            <a:avLst/>
          </a:prstGeom>
          <a:noFill/>
        </p:spPr>
        <p:txBody>
          <a:bodyPr wrap="square" rtlCol="0">
            <a:spAutoFit/>
          </a:bodyPr>
          <a:lstStyle/>
          <a:p>
            <a:pPr algn="ctr"/>
            <a:r>
              <a:rPr lang="en-US" sz="4000" dirty="0" smtClean="0">
                <a:latin typeface="Qarmic sans" panose="02000500000000000000" pitchFamily="2" charset="0"/>
              </a:rPr>
              <a:t>Proactive vs. Reactive</a:t>
            </a:r>
            <a:endParaRPr lang="en-US" sz="4000" dirty="0">
              <a:latin typeface="Qarmic sans" panose="02000500000000000000" pitchFamily="2" charset="0"/>
            </a:endParaRPr>
          </a:p>
        </p:txBody>
      </p:sp>
      <p:grpSp>
        <p:nvGrpSpPr>
          <p:cNvPr id="42" name="Group 41"/>
          <p:cNvGrpSpPr/>
          <p:nvPr/>
        </p:nvGrpSpPr>
        <p:grpSpPr>
          <a:xfrm>
            <a:off x="577921" y="1783437"/>
            <a:ext cx="5447816" cy="1107996"/>
            <a:chOff x="1107530" y="2510409"/>
            <a:chExt cx="5447816" cy="110799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530" y="2601531"/>
              <a:ext cx="351937" cy="387887"/>
            </a:xfrm>
            <a:prstGeom prst="rect">
              <a:avLst/>
            </a:prstGeom>
          </p:spPr>
        </p:pic>
        <p:sp>
          <p:nvSpPr>
            <p:cNvPr id="9" name="TextBox 8"/>
            <p:cNvSpPr txBox="1"/>
            <p:nvPr/>
          </p:nvSpPr>
          <p:spPr>
            <a:xfrm>
              <a:off x="1596980" y="2510409"/>
              <a:ext cx="4958366" cy="1107996"/>
            </a:xfrm>
            <a:prstGeom prst="rect">
              <a:avLst/>
            </a:prstGeom>
            <a:noFill/>
          </p:spPr>
          <p:txBody>
            <a:bodyPr wrap="square" rtlCol="0">
              <a:spAutoFit/>
            </a:bodyPr>
            <a:lstStyle/>
            <a:p>
              <a:r>
                <a:rPr lang="en-US" sz="2400" dirty="0">
                  <a:latin typeface="Calibri Light" panose="020F0302020204030204" pitchFamily="34" charset="0"/>
                </a:rPr>
                <a:t>Proactive people admit when they’re </a:t>
              </a:r>
              <a:r>
                <a:rPr lang="en-US" sz="2400" dirty="0" smtClean="0">
                  <a:latin typeface="Calibri Light" panose="020F0302020204030204" pitchFamily="34" charset="0"/>
                </a:rPr>
                <a:t>wrong or have made a mistake.</a:t>
              </a:r>
              <a:endParaRPr lang="en-US" sz="2400" dirty="0">
                <a:latin typeface="Calibri Light" panose="020F0302020204030204" pitchFamily="34" charset="0"/>
              </a:endParaRPr>
            </a:p>
            <a:p>
              <a:endParaRPr lang="en-US" dirty="0">
                <a:latin typeface="Calibri Light" panose="020F0302020204030204" pitchFamily="34" charset="0"/>
              </a:endParaRPr>
            </a:p>
          </p:txBody>
        </p:sp>
      </p:grpSp>
      <p:grpSp>
        <p:nvGrpSpPr>
          <p:cNvPr id="43" name="Group 42"/>
          <p:cNvGrpSpPr/>
          <p:nvPr/>
        </p:nvGrpSpPr>
        <p:grpSpPr>
          <a:xfrm>
            <a:off x="6163250" y="1745336"/>
            <a:ext cx="5876350" cy="830997"/>
            <a:chOff x="6555347" y="2510409"/>
            <a:chExt cx="5447816" cy="830997"/>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347" y="2601531"/>
              <a:ext cx="351937" cy="387887"/>
            </a:xfrm>
            <a:prstGeom prst="rect">
              <a:avLst/>
            </a:prstGeom>
          </p:spPr>
        </p:pic>
        <p:sp>
          <p:nvSpPr>
            <p:cNvPr id="35" name="TextBox 34"/>
            <p:cNvSpPr txBox="1"/>
            <p:nvPr/>
          </p:nvSpPr>
          <p:spPr>
            <a:xfrm>
              <a:off x="7044797" y="2510409"/>
              <a:ext cx="4958366" cy="830997"/>
            </a:xfrm>
            <a:prstGeom prst="rect">
              <a:avLst/>
            </a:prstGeom>
            <a:noFill/>
          </p:spPr>
          <p:txBody>
            <a:bodyPr wrap="square" rtlCol="0">
              <a:spAutoFit/>
            </a:bodyPr>
            <a:lstStyle/>
            <a:p>
              <a:r>
                <a:rPr lang="en-US" sz="2400" dirty="0">
                  <a:latin typeface="Calibri Light" panose="020F0302020204030204" pitchFamily="34" charset="0"/>
                </a:rPr>
                <a:t>Reactive people blame other people for their </a:t>
              </a:r>
              <a:r>
                <a:rPr lang="en-US" sz="2400" dirty="0" smtClean="0">
                  <a:latin typeface="Calibri Light" panose="020F0302020204030204" pitchFamily="34" charset="0"/>
                </a:rPr>
                <a:t>actions </a:t>
              </a:r>
              <a:r>
                <a:rPr lang="en-US" sz="2400" dirty="0">
                  <a:latin typeface="Calibri Light" panose="020F0302020204030204" pitchFamily="34" charset="0"/>
                </a:rPr>
                <a:t>&amp;</a:t>
              </a:r>
              <a:r>
                <a:rPr lang="en-US" sz="2400" dirty="0" smtClean="0">
                  <a:latin typeface="Calibri Light" panose="020F0302020204030204" pitchFamily="34" charset="0"/>
                </a:rPr>
                <a:t> mistakes.</a:t>
              </a:r>
              <a:endParaRPr lang="en-US" sz="2400" dirty="0">
                <a:latin typeface="Calibri Light" panose="020F0302020204030204" pitchFamily="34" charset="0"/>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3731" y="2574278"/>
            <a:ext cx="3538434" cy="4156208"/>
          </a:xfrm>
          <a:prstGeom prst="rect">
            <a:avLst/>
          </a:prstGeom>
        </p:spPr>
      </p:pic>
      <p:sp>
        <p:nvSpPr>
          <p:cNvPr id="3" name="Rounded Rectangular Callout 2"/>
          <p:cNvSpPr/>
          <p:nvPr/>
        </p:nvSpPr>
        <p:spPr>
          <a:xfrm flipH="1">
            <a:off x="919041" y="2766796"/>
            <a:ext cx="2476949" cy="1100897"/>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I’m sorry for spilling my juice. I’ll clean it up.</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91201" y="2681174"/>
            <a:ext cx="2263079" cy="3942416"/>
          </a:xfrm>
          <a:prstGeom prst="rect">
            <a:avLst/>
          </a:prstGeom>
        </p:spPr>
      </p:pic>
      <p:sp>
        <p:nvSpPr>
          <p:cNvPr id="31" name="Rounded Rectangular Callout 30"/>
          <p:cNvSpPr/>
          <p:nvPr/>
        </p:nvSpPr>
        <p:spPr>
          <a:xfrm>
            <a:off x="9102610" y="2570892"/>
            <a:ext cx="2395123" cy="1249230"/>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It’s not my fault! She bumped into me. She should clean it up!</a:t>
            </a: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398512" y="6115224"/>
            <a:ext cx="1726688" cy="508365"/>
          </a:xfrm>
          <a:prstGeom prst="rect">
            <a:avLst/>
          </a:prstGeom>
        </p:spPr>
      </p:pic>
    </p:spTree>
    <p:custDataLst>
      <p:tags r:id="rId1"/>
    </p:custDataLst>
    <p:extLst>
      <p:ext uri="{BB962C8B-B14F-4D97-AF65-F5344CB8AC3E}">
        <p14:creationId xmlns:p14="http://schemas.microsoft.com/office/powerpoint/2010/main" val="281823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1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
            <a:ext cx="10058400" cy="1676400"/>
          </a:xfrm>
          <a:prstGeom prst="rect">
            <a:avLst/>
          </a:prstGeom>
        </p:spPr>
      </p:pic>
      <p:sp>
        <p:nvSpPr>
          <p:cNvPr id="4" name="TextBox 3"/>
          <p:cNvSpPr txBox="1"/>
          <p:nvPr/>
        </p:nvSpPr>
        <p:spPr>
          <a:xfrm>
            <a:off x="1860943" y="484258"/>
            <a:ext cx="8551573" cy="707886"/>
          </a:xfrm>
          <a:prstGeom prst="rect">
            <a:avLst/>
          </a:prstGeom>
          <a:noFill/>
        </p:spPr>
        <p:txBody>
          <a:bodyPr wrap="square" rtlCol="0">
            <a:spAutoFit/>
          </a:bodyPr>
          <a:lstStyle/>
          <a:p>
            <a:pPr algn="ctr"/>
            <a:r>
              <a:rPr lang="en-US" sz="4000" dirty="0" smtClean="0">
                <a:latin typeface="Qarmic sans" panose="02000500000000000000" pitchFamily="2" charset="0"/>
              </a:rPr>
              <a:t>Proactive vs. Reactive</a:t>
            </a:r>
            <a:endParaRPr lang="en-US" sz="4000" dirty="0">
              <a:latin typeface="Qarmic sans" panose="02000500000000000000" pitchFamily="2" charset="0"/>
            </a:endParaRPr>
          </a:p>
        </p:txBody>
      </p:sp>
      <p:grpSp>
        <p:nvGrpSpPr>
          <p:cNvPr id="42" name="Group 41"/>
          <p:cNvGrpSpPr/>
          <p:nvPr/>
        </p:nvGrpSpPr>
        <p:grpSpPr>
          <a:xfrm>
            <a:off x="577921" y="1783437"/>
            <a:ext cx="5447816" cy="1384995"/>
            <a:chOff x="1107530" y="2510409"/>
            <a:chExt cx="5447816" cy="138499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530" y="2601531"/>
              <a:ext cx="351937" cy="387887"/>
            </a:xfrm>
            <a:prstGeom prst="rect">
              <a:avLst/>
            </a:prstGeom>
          </p:spPr>
        </p:pic>
        <p:sp>
          <p:nvSpPr>
            <p:cNvPr id="9" name="TextBox 8"/>
            <p:cNvSpPr txBox="1"/>
            <p:nvPr/>
          </p:nvSpPr>
          <p:spPr>
            <a:xfrm>
              <a:off x="1596980" y="2510409"/>
              <a:ext cx="4958366" cy="1384995"/>
            </a:xfrm>
            <a:prstGeom prst="rect">
              <a:avLst/>
            </a:prstGeom>
            <a:noFill/>
          </p:spPr>
          <p:txBody>
            <a:bodyPr wrap="square" rtlCol="0">
              <a:spAutoFit/>
            </a:bodyPr>
            <a:lstStyle/>
            <a:p>
              <a:r>
                <a:rPr lang="en-US" sz="2400" dirty="0">
                  <a:latin typeface="Calibri Light" panose="020F0302020204030204" pitchFamily="34" charset="0"/>
                </a:rPr>
                <a:t>Proactive people do the right thing even if no one else is watching.</a:t>
              </a:r>
            </a:p>
            <a:p>
              <a:endParaRPr lang="en-US" dirty="0">
                <a:latin typeface="Calibri Light" panose="020F0302020204030204" pitchFamily="34" charset="0"/>
              </a:endParaRPr>
            </a:p>
            <a:p>
              <a:endParaRPr lang="en-US" dirty="0">
                <a:latin typeface="Calibri Light" panose="020F0302020204030204" pitchFamily="34" charset="0"/>
              </a:endParaRPr>
            </a:p>
          </p:txBody>
        </p:sp>
      </p:grpSp>
      <p:grpSp>
        <p:nvGrpSpPr>
          <p:cNvPr id="43" name="Group 42"/>
          <p:cNvGrpSpPr/>
          <p:nvPr/>
        </p:nvGrpSpPr>
        <p:grpSpPr>
          <a:xfrm>
            <a:off x="6163250" y="1745336"/>
            <a:ext cx="5876350" cy="830997"/>
            <a:chOff x="6555347" y="2510409"/>
            <a:chExt cx="5447816" cy="830997"/>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347" y="2601531"/>
              <a:ext cx="351937" cy="387887"/>
            </a:xfrm>
            <a:prstGeom prst="rect">
              <a:avLst/>
            </a:prstGeom>
          </p:spPr>
        </p:pic>
        <p:sp>
          <p:nvSpPr>
            <p:cNvPr id="35" name="TextBox 34"/>
            <p:cNvSpPr txBox="1"/>
            <p:nvPr/>
          </p:nvSpPr>
          <p:spPr>
            <a:xfrm>
              <a:off x="7044797" y="2510409"/>
              <a:ext cx="4958366" cy="830997"/>
            </a:xfrm>
            <a:prstGeom prst="rect">
              <a:avLst/>
            </a:prstGeom>
            <a:noFill/>
          </p:spPr>
          <p:txBody>
            <a:bodyPr wrap="square" rtlCol="0">
              <a:spAutoFit/>
            </a:bodyPr>
            <a:lstStyle/>
            <a:p>
              <a:r>
                <a:rPr lang="en-US" sz="2400" dirty="0">
                  <a:latin typeface="Calibri Light" panose="020F0302020204030204" pitchFamily="34" charset="0"/>
                </a:rPr>
                <a:t>Reactive people only do the right thing if they know they’ll get a reward.</a:t>
              </a: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7181" y="2574278"/>
            <a:ext cx="1760594" cy="4156208"/>
          </a:xfrm>
          <a:prstGeom prst="rect">
            <a:avLst/>
          </a:prstGeom>
        </p:spPr>
      </p:pic>
      <p:sp>
        <p:nvSpPr>
          <p:cNvPr id="3" name="Rounded Rectangular Callout 2"/>
          <p:cNvSpPr/>
          <p:nvPr/>
        </p:nvSpPr>
        <p:spPr>
          <a:xfrm flipH="1">
            <a:off x="108598" y="2779236"/>
            <a:ext cx="2890716" cy="1307365"/>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I’ll play with my baby brother to keep him from crying, even though no one is looking.</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984510" y="2681174"/>
            <a:ext cx="1676461" cy="3942416"/>
          </a:xfrm>
          <a:prstGeom prst="rect">
            <a:avLst/>
          </a:prstGeom>
        </p:spPr>
      </p:pic>
      <p:sp>
        <p:nvSpPr>
          <p:cNvPr id="31" name="Rounded Rectangular Callout 30"/>
          <p:cNvSpPr/>
          <p:nvPr/>
        </p:nvSpPr>
        <p:spPr>
          <a:xfrm>
            <a:off x="9102610" y="2507828"/>
            <a:ext cx="2395123" cy="1249230"/>
          </a:xfrm>
          <a:prstGeom prst="wedgeRoundRectCallout">
            <a:avLst>
              <a:gd name="adj1" fmla="val -43141"/>
              <a:gd name="adj2" fmla="val 679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I’m not going to help him unless I get some kind of reward!</a:t>
            </a:r>
            <a:endParaRPr lang="en-US"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5400" y="5219818"/>
            <a:ext cx="1609526" cy="1510668"/>
          </a:xfrm>
          <a:prstGeom prst="rect">
            <a:avLst/>
          </a:prstGeom>
        </p:spPr>
      </p:pic>
    </p:spTree>
    <p:custDataLst>
      <p:tags r:id="rId1"/>
    </p:custDataLst>
    <p:extLst>
      <p:ext uri="{BB962C8B-B14F-4D97-AF65-F5344CB8AC3E}">
        <p14:creationId xmlns:p14="http://schemas.microsoft.com/office/powerpoint/2010/main" val="254971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1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6800" y="1"/>
            <a:ext cx="10058400" cy="1676400"/>
          </a:xfrm>
          <a:prstGeom prst="rect">
            <a:avLst/>
          </a:prstGeom>
        </p:spPr>
      </p:pic>
      <p:sp>
        <p:nvSpPr>
          <p:cNvPr id="3" name="TextBox 2"/>
          <p:cNvSpPr txBox="1"/>
          <p:nvPr/>
        </p:nvSpPr>
        <p:spPr>
          <a:xfrm>
            <a:off x="2916702" y="450606"/>
            <a:ext cx="6358597" cy="707886"/>
          </a:xfrm>
          <a:prstGeom prst="rect">
            <a:avLst/>
          </a:prstGeom>
          <a:noFill/>
        </p:spPr>
        <p:txBody>
          <a:bodyPr wrap="square" rtlCol="0">
            <a:spAutoFit/>
          </a:bodyPr>
          <a:lstStyle/>
          <a:p>
            <a:pPr algn="ctr"/>
            <a:r>
              <a:rPr lang="en-US" sz="4000" dirty="0" smtClean="0">
                <a:latin typeface="Qarmic sans" panose="02000500000000000000" pitchFamily="2" charset="0"/>
              </a:rPr>
              <a:t>Reactive People </a:t>
            </a:r>
            <a:endParaRPr lang="en-US" sz="4000" dirty="0">
              <a:latin typeface="Qarmic sans" panose="02000500000000000000" pitchFamily="2" charset="0"/>
            </a:endParaRPr>
          </a:p>
        </p:txBody>
      </p:sp>
      <p:sp>
        <p:nvSpPr>
          <p:cNvPr id="6" name="TextBox 5"/>
          <p:cNvSpPr txBox="1"/>
          <p:nvPr/>
        </p:nvSpPr>
        <p:spPr>
          <a:xfrm>
            <a:off x="7162799" y="1815135"/>
            <a:ext cx="5029201" cy="707886"/>
          </a:xfrm>
          <a:prstGeom prst="rect">
            <a:avLst/>
          </a:prstGeom>
          <a:noFill/>
        </p:spPr>
        <p:txBody>
          <a:bodyPr wrap="square" rtlCol="0">
            <a:spAutoFit/>
          </a:bodyPr>
          <a:lstStyle/>
          <a:p>
            <a:r>
              <a:rPr lang="en-US" sz="2000" dirty="0" smtClean="0">
                <a:latin typeface="+mj-lt"/>
              </a:rPr>
              <a:t>Reactive people are like a rowboat with no oars that goes wherever the wind and waves take it.</a:t>
            </a:r>
            <a:endParaRPr lang="en-US" sz="2000" dirty="0">
              <a:latin typeface="+mj-lt"/>
            </a:endParaRPr>
          </a:p>
        </p:txBody>
      </p:sp>
      <p:sp>
        <p:nvSpPr>
          <p:cNvPr id="7" name="TextBox 6"/>
          <p:cNvSpPr txBox="1"/>
          <p:nvPr/>
        </p:nvSpPr>
        <p:spPr>
          <a:xfrm>
            <a:off x="7162799" y="4070618"/>
            <a:ext cx="4666254" cy="707886"/>
          </a:xfrm>
          <a:prstGeom prst="rect">
            <a:avLst/>
          </a:prstGeom>
          <a:noFill/>
        </p:spPr>
        <p:txBody>
          <a:bodyPr wrap="square" rtlCol="0">
            <a:spAutoFit/>
          </a:bodyPr>
          <a:lstStyle/>
          <a:p>
            <a:r>
              <a:rPr lang="en-US" sz="2000" dirty="0" smtClean="0">
                <a:latin typeface="+mj-lt"/>
              </a:rPr>
              <a:t>They let other people decide how they feel and what they do</a:t>
            </a:r>
            <a:r>
              <a:rPr lang="en-US" dirty="0" smtClean="0"/>
              <a:t>.</a:t>
            </a:r>
            <a:endParaRPr lang="en-US" dirty="0"/>
          </a:p>
        </p:txBody>
      </p:sp>
      <p:sp>
        <p:nvSpPr>
          <p:cNvPr id="8" name="TextBox 7"/>
          <p:cNvSpPr txBox="1"/>
          <p:nvPr/>
        </p:nvSpPr>
        <p:spPr>
          <a:xfrm>
            <a:off x="7162799" y="2979322"/>
            <a:ext cx="4666254" cy="707886"/>
          </a:xfrm>
          <a:prstGeom prst="rect">
            <a:avLst/>
          </a:prstGeom>
          <a:noFill/>
        </p:spPr>
        <p:txBody>
          <a:bodyPr wrap="square" rtlCol="0">
            <a:spAutoFit/>
          </a:bodyPr>
          <a:lstStyle/>
          <a:p>
            <a:r>
              <a:rPr lang="en-US" sz="2000" dirty="0" smtClean="0">
                <a:latin typeface="+mj-lt"/>
              </a:rPr>
              <a:t>They aren’t in control and go wherever life takes them.</a:t>
            </a:r>
            <a:endParaRPr lang="en-US" sz="2000" dirty="0">
              <a:latin typeface="+mj-lt"/>
            </a:endParaRPr>
          </a:p>
        </p:txBody>
      </p:sp>
      <p:sp>
        <p:nvSpPr>
          <p:cNvPr id="11" name="TextBox 10"/>
          <p:cNvSpPr txBox="1"/>
          <p:nvPr/>
        </p:nvSpPr>
        <p:spPr>
          <a:xfrm>
            <a:off x="7162799" y="5099692"/>
            <a:ext cx="4666254" cy="707886"/>
          </a:xfrm>
          <a:prstGeom prst="rect">
            <a:avLst/>
          </a:prstGeom>
          <a:noFill/>
        </p:spPr>
        <p:txBody>
          <a:bodyPr wrap="square" rtlCol="0">
            <a:spAutoFit/>
          </a:bodyPr>
          <a:lstStyle/>
          <a:p>
            <a:r>
              <a:rPr lang="en-US" sz="2000" dirty="0" smtClean="0">
                <a:latin typeface="+mj-lt"/>
              </a:rPr>
              <a:t>And if they never take control of their emotions and actions….</a:t>
            </a:r>
            <a:endParaRPr lang="en-US" sz="2000" dirty="0">
              <a:latin typeface="+mj-lt"/>
            </a:endParaRPr>
          </a:p>
        </p:txBody>
      </p:sp>
      <p:sp>
        <p:nvSpPr>
          <p:cNvPr id="12" name="TextBox 11"/>
          <p:cNvSpPr txBox="1"/>
          <p:nvPr/>
        </p:nvSpPr>
        <p:spPr>
          <a:xfrm>
            <a:off x="7162799" y="6168139"/>
            <a:ext cx="4666254" cy="400110"/>
          </a:xfrm>
          <a:prstGeom prst="rect">
            <a:avLst/>
          </a:prstGeom>
          <a:noFill/>
        </p:spPr>
        <p:txBody>
          <a:bodyPr wrap="square" rtlCol="0">
            <a:spAutoFit/>
          </a:bodyPr>
          <a:lstStyle/>
          <a:p>
            <a:r>
              <a:rPr lang="en-US" sz="2000" dirty="0" smtClean="0">
                <a:latin typeface="+mj-lt"/>
              </a:rPr>
              <a:t>When the storms come, they might sink!</a:t>
            </a:r>
            <a:endParaRPr lang="en-US" sz="2000" dirty="0">
              <a:latin typeface="+mj-lt"/>
            </a:endParaRPr>
          </a:p>
        </p:txBody>
      </p:sp>
      <p:pic>
        <p:nvPicPr>
          <p:cNvPr id="19" name="Pop 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373666" y="1436769"/>
            <a:ext cx="346211" cy="334314"/>
          </a:xfrm>
          <a:prstGeom prst="rect">
            <a:avLst/>
          </a:prstGeom>
        </p:spPr>
      </p:pic>
      <p:pic>
        <p:nvPicPr>
          <p:cNvPr id="21" name="Pop 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373666" y="2110744"/>
            <a:ext cx="424446" cy="424446"/>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34" y="4331836"/>
            <a:ext cx="6801427" cy="2492130"/>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1576" y="3870592"/>
            <a:ext cx="5437207" cy="2025774"/>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13467" y="4990130"/>
            <a:ext cx="6844359" cy="1867870"/>
          </a:xfrm>
          <a:prstGeom prst="rect">
            <a:avLst/>
          </a:prstGeom>
        </p:spPr>
      </p:pic>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616409">
            <a:off x="2082992" y="2367136"/>
            <a:ext cx="430899" cy="2963213"/>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544682">
            <a:off x="4273070" y="2367136"/>
            <a:ext cx="430899" cy="2963213"/>
          </a:xfrm>
          <a:prstGeom prst="rect">
            <a:avLst/>
          </a:prstGeom>
        </p:spPr>
      </p:pic>
      <p:pic>
        <p:nvPicPr>
          <p:cNvPr id="24" name="lake-waves-0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1466243" y="3185162"/>
            <a:ext cx="438788" cy="438788"/>
          </a:xfrm>
          <a:prstGeom prst="rect">
            <a:avLst/>
          </a:prstGeom>
        </p:spPr>
      </p:pic>
      <p:pic>
        <p:nvPicPr>
          <p:cNvPr id="25" name="Splash wav">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1325989" y="4388404"/>
            <a:ext cx="411422" cy="411422"/>
          </a:xfrm>
          <a:prstGeom prst="rect">
            <a:avLst/>
          </a:prstGeom>
        </p:spPr>
      </p:pic>
      <p:pic>
        <p:nvPicPr>
          <p:cNvPr id="28" name="MS910220519[1]">
            <a:hlinkClick r:id="" action="ppaction://media"/>
          </p:cNvPr>
          <p:cNvPicPr>
            <a:picLocks noChangeAspect="1"/>
          </p:cNvPicPr>
          <p:nvPr>
            <a:audioFile r:link="rId9"/>
            <p:extLst>
              <p:ext uri="{DAA4B4D4-6D71-4841-9C94-3DE7FCFB9230}">
                <p14:media xmlns:p14="http://schemas.microsoft.com/office/powerpoint/2010/main" r:embed="rId8">
                  <p14:fade out="3000"/>
                </p14:media>
              </p:ext>
            </p:extLst>
          </p:nvPr>
        </p:nvPicPr>
        <p:blipFill>
          <a:blip r:embed="rId13"/>
          <a:stretch>
            <a:fillRect/>
          </a:stretch>
        </p:blipFill>
        <p:spPr>
          <a:xfrm>
            <a:off x="-1325989" y="5363587"/>
            <a:ext cx="609600" cy="609600"/>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010" y="1805246"/>
            <a:ext cx="4652697" cy="2077659"/>
          </a:xfrm>
          <a:prstGeom prst="rect">
            <a:avLst/>
          </a:prstGeom>
        </p:spPr>
      </p:pic>
    </p:spTree>
    <p:custDataLst>
      <p:tags r:id="rId1"/>
    </p:custDataLst>
    <p:extLst>
      <p:ext uri="{BB962C8B-B14F-4D97-AF65-F5344CB8AC3E}">
        <p14:creationId xmlns:p14="http://schemas.microsoft.com/office/powerpoint/2010/main" val="316673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18"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1500"/>
                            </p:stCondLst>
                            <p:childTnLst>
                              <p:par>
                                <p:cTn id="13" presetID="16" presetClass="exit" presetSubtype="21" fill="hold" nodeType="afterEffect">
                                  <p:stCondLst>
                                    <p:cond delay="500"/>
                                  </p:stCondLst>
                                  <p:childTnLst>
                                    <p:animEffect transition="out" filter="barn(inVertical)">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 presetClass="mediacall" presetSubtype="0" fill="hold" nodeType="withEffect">
                                  <p:stCondLst>
                                    <p:cond delay="500"/>
                                  </p:stCondLst>
                                  <p:childTnLst>
                                    <p:cmd type="call" cmd="playFrom(0.0)">
                                      <p:cBhvr>
                                        <p:cTn id="17" dur="139" fill="hold"/>
                                        <p:tgtEl>
                                          <p:spTgt spid="19"/>
                                        </p:tgtEl>
                                      </p:cBhvr>
                                    </p:cmd>
                                  </p:childTnLst>
                                </p:cTn>
                              </p:par>
                            </p:childTnLst>
                          </p:cTn>
                        </p:par>
                        <p:par>
                          <p:cTn id="18" fill="hold">
                            <p:stCondLst>
                              <p:cond delay="2500"/>
                            </p:stCondLst>
                            <p:childTnLst>
                              <p:par>
                                <p:cTn id="19" presetID="16" presetClass="exit" presetSubtype="21" fill="hold" nodeType="afterEffect">
                                  <p:stCondLst>
                                    <p:cond delay="0"/>
                                  </p:stCondLst>
                                  <p:childTnLst>
                                    <p:animEffect transition="out" filter="barn(inVertic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 presetClass="mediacall" presetSubtype="0" fill="hold" nodeType="withEffect">
                                  <p:stCondLst>
                                    <p:cond delay="0"/>
                                  </p:stCondLst>
                                  <p:childTnLst>
                                    <p:cmd type="call" cmd="playFrom(0.0)">
                                      <p:cBhvr>
                                        <p:cTn id="23" dur="139" fill="hold"/>
                                        <p:tgtEl>
                                          <p:spTgt spid="21"/>
                                        </p:tgtEl>
                                      </p:cBhvr>
                                    </p:cmd>
                                  </p:childTnLst>
                                </p:cTn>
                              </p:par>
                            </p:childTnLst>
                          </p:cTn>
                        </p:par>
                        <p:par>
                          <p:cTn id="24" fill="hold">
                            <p:stCondLst>
                              <p:cond delay="3000"/>
                            </p:stCondLst>
                            <p:childTnLst>
                              <p:par>
                                <p:cTn id="25" presetID="0" presetClass="path" presetSubtype="0" accel="50000" decel="50000" fill="hold" nodeType="afterEffect">
                                  <p:stCondLst>
                                    <p:cond delay="0"/>
                                  </p:stCondLst>
                                  <p:childTnLst>
                                    <p:animMotion origin="layout" path="M -7.5E-6 -2.59259E-6 L -7.5E-6 -2.59259E-6 C 0.0164 0.00278 0.01835 0.00579 0.03606 -0.00486 C 0.03789 -0.00602 0.03867 -0.01019 0.04023 -0.01227 C 0.04283 -0.01597 0.04583 -0.01875 0.04856 -0.02222 C 0.04947 -0.02454 0.05039 -0.02708 0.0513 -0.02963 C 0.05403 -0.03611 0.06197 -0.05648 0.05963 -0.04931 C 0.05781 -0.04352 0.05637 -0.03727 0.05416 -0.03194 C 0.05195 -0.02732 0.03802 -0.00347 0.03463 -2.59259E-6 C 0.01692 0.01875 0.01614 0.01667 -0.00144 0.02245 C -0.04376 0.01204 -0.01967 0.02454 -0.04454 0.00255 C -0.04675 0.00069 -0.04922 -0.00023 -0.05144 -0.00232 C -0.05665 -0.00764 -0.07266 -0.02107 -0.06667 -0.01968 L -0.0556 -0.01713 C -0.03907 -0.00556 -0.05977 -0.01968 -0.03894 -0.00741 C -0.03659 -0.00602 -0.03438 -0.00347 -0.03204 -0.00232 C -0.02409 0.00139 -0.01641 0.00301 -0.00834 0.00509 C -0.00053 0.00255 0.00768 0.00185 0.01523 -0.00232 C 0.01809 -0.00394 0.01966 -0.00949 0.02213 -0.01227 C 0.02343 -0.01366 0.02499 -0.01389 0.0263 -0.01482 L 0.04023 -0.03935 C 0.04166 -0.0419 0.04531 -0.05 0.0444 -0.04676 C 0.04205 -0.03866 0.04153 -0.02755 0.03749 -0.02222 C 0.03554 -0.01968 0.03398 -0.01667 0.0319 -0.01482 C 0.02604 -0.0088 0.022 -0.0088 0.01523 -0.00741 C 0.01067 -0.00625 0.00598 -0.00556 0.0013 -0.00486 C -0.00287 -0.00556 -0.00717 -0.00532 -0.0112 -0.00741 C -0.0155 -0.00949 -0.01941 -0.01412 -0.0237 -0.01713 C -0.02735 -0.01991 -0.03113 -0.02176 -0.03477 -0.02454 C -0.05756 -0.04329 -0.02852 -0.02269 -0.04727 -0.03704 C -0.04857 -0.03796 -0.05144 -0.04213 -0.05144 -0.03935 C -0.05144 -0.03634 -0.04857 -0.03634 -0.04727 -0.03449 C -0.04532 -0.03148 -0.04376 -0.02755 -0.04167 -0.02454 C -0.0405 -0.02269 -0.03894 -0.0213 -0.03751 -0.01968 C -0.03269 -0.01343 -0.03191 -0.01088 -0.02644 -0.00741 C -0.02461 -0.00602 -0.02279 -0.00556 -0.02084 -0.00486 C -0.01238 0.00509 -0.02136 -0.00417 -0.0112 0.00255 C -0.00925 0.00393 -0.00769 0.00694 -0.0056 0.00741 C -0.00248 0.00856 0.00091 0.00741 0.00416 0.00741 L 0.00416 0.00741 " pathEditMode="relative" ptsTypes="AAAAAAAAAAAAAAAAAAAAAAAAAAAAAAAAAAAAAAAA">
                                      <p:cBhvr>
                                        <p:cTn id="26" dur="2000" fill="hold"/>
                                        <p:tgtEl>
                                          <p:spTgt spid="1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250"/>
                                        <p:tgtEl>
                                          <p:spTgt spid="8"/>
                                        </p:tgtEl>
                                      </p:cBhvr>
                                    </p:animEffect>
                                  </p:childTnLst>
                                </p:cTn>
                              </p:par>
                            </p:childTnLst>
                          </p:cTn>
                        </p:par>
                        <p:par>
                          <p:cTn id="32" fill="hold">
                            <p:stCondLst>
                              <p:cond delay="1250"/>
                            </p:stCondLst>
                            <p:childTnLst>
                              <p:par>
                                <p:cTn id="33" presetID="0" presetClass="path" presetSubtype="0" accel="50000" decel="50000" fill="hold" nodeType="afterEffect">
                                  <p:stCondLst>
                                    <p:cond delay="0"/>
                                  </p:stCondLst>
                                  <p:childTnLst>
                                    <p:animMotion origin="layout" path="M 1.45833E-6 1.11111E-6 L 1.45833E-6 1.11111E-6 C 0.00872 0.00162 0.0177 0.00486 0.02643 1.11111E-6 C 0.04049 -0.00787 0.03632 -0.00903 0.0444 -0.01713 C 0.04622 -0.01899 0.0483 -0.02014 0.05 -0.02223 C 0.05156 -0.02431 0.05273 -0.02709 0.05416 -0.02963 L 0.0569 -0.04445 L 0.05833 -0.05162 C 0.05872 -0.05417 0.06028 -0.06158 0.05976 -0.05903 C 0.05872 -0.0551 0.05768 -0.05093 0.0569 -0.04676 C 0.05638 -0.04352 0.05664 -0.03982 0.05559 -0.03704 C 0.05455 -0.03449 0.05273 -0.03357 0.05143 -0.03195 C 0.05026 -0.02824 0.04778 -0.01829 0.04583 -0.01482 C 0.04414 -0.01181 0.04205 -0.01019 0.04023 -0.00741 C 0.03268 0.00439 0.0371 0.00162 0.02773 0.00995 C 0.02656 0.01111 0.01901 0.0162 0.01666 0.01736 C 0.01432 0.01828 0.01197 0.01875 0.00976 0.01967 C 0.00833 0.02037 0.00703 0.02152 0.00559 0.02222 C 0.00377 0.02314 0.00182 0.02384 1.45833E-6 0.02476 C -0.03021 0.01875 -0.02878 0.02824 -0.04441 0.00995 C -0.04636 0.00763 -0.04818 0.00486 -0.05 0.00254 C -0.05691 -0.01598 -0.04805 0.00671 -0.05691 -0.01227 C -0.05795 -0.01459 -0.05873 -0.01737 -0.05977 -0.01968 C -0.06107 -0.02315 -0.0625 -0.02616 -0.06381 -0.02963 C -0.06381 -0.02963 -0.06094 -0.02477 -0.05977 -0.02223 C -0.0586 -0.01991 -0.05808 -0.0169 -0.05691 -0.01482 C -0.0543 -0.01019 -0.04935 -0.00487 -0.04584 -0.00255 C -0.04401 -0.00116 -0.04206 -0.00093 -0.04024 1.11111E-6 C -0.0375 0.00138 -0.03477 0.00324 -0.03191 0.00486 L -0.02774 0.0074 C -0.0181 0.00648 -0.00834 0.00648 0.00143 0.00486 C 0.00286 0.00463 0.00416 0.00301 0.00559 0.00254 C 0.00781 0.00138 0.01028 0.00115 0.0125 1.11111E-6 C 0.01484 -0.00116 0.01705 -0.00348 0.0194 -0.00487 C 0.02122 -0.00602 0.02317 -0.00602 0.025 -0.00741 C 0.02877 -0.01019 0.03606 -0.01713 0.03606 -0.01713 C 0.04257 -0.03449 0.03893 -0.02871 0.04583 -0.03704 C 0.04635 -0.0419 0.04726 -0.04676 0.04726 -0.05162 C 0.04726 -0.0551 0.04648 -0.04514 0.04583 -0.0419 C 0.04505 -0.03774 0.0444 -0.03334 0.04309 -0.02963 C 0.04062 -0.02292 0.03372 -0.01482 0.03059 -0.00996 C 0.02408 1.11111E-6 0.02916 -0.00417 0.02226 1.11111E-6 C 0.01197 0.01226 0.01718 0.00879 0.0069 0.01226 C -0.01485 0.00972 -0.02084 0.00995 -0.01107 0.00995 L -0.01107 0.00995 " pathEditMode="relative" ptsTypes="AAAAAAAAAAAAAAAAAAAAAAAAAAAAAAAAAAAAAAAAAAAAA">
                                      <p:cBhvr>
                                        <p:cTn id="34" dur="2000" fill="hold"/>
                                        <p:tgtEl>
                                          <p:spTgt spid="17"/>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250"/>
                                        <p:tgtEl>
                                          <p:spTgt spid="7"/>
                                        </p:tgtEl>
                                      </p:cBhvr>
                                    </p:animEffect>
                                  </p:childTnLst>
                                </p:cTn>
                              </p:par>
                            </p:childTnLst>
                          </p:cTn>
                        </p:par>
                        <p:par>
                          <p:cTn id="40" fill="hold">
                            <p:stCondLst>
                              <p:cond delay="1250"/>
                            </p:stCondLst>
                            <p:childTnLst>
                              <p:par>
                                <p:cTn id="41" presetID="0" presetClass="path" presetSubtype="0" accel="50000" decel="50000" fill="hold" nodeType="afterEffect">
                                  <p:stCondLst>
                                    <p:cond delay="0"/>
                                  </p:stCondLst>
                                  <p:childTnLst>
                                    <p:animMotion origin="layout" path="M 2.08333E-7 -1.48148E-6 L 2.08333E-7 -1.48148E-6 C 0.00716 0.00116 0.01393 0.00486 0.02083 -1.48148E-6 C 0.02864 -0.00579 0.02643 -0.0081 0.03333 -0.01482 C 0.03463 -0.01621 0.03606 -0.01667 0.0375 -0.01736 C 0.04687 -0.03403 0.04205 -0.03009 0.05 -0.03472 C 0.05065 -0.03658 0.05599 -0.04884 0.05416 -0.05185 C 0.05299 -0.05417 0.05221 -0.04699 0.0513 -0.04445 C 0.04635 -0.03056 0.04856 -0.03333 0.04166 -0.02222 C 0.03893 -0.01806 0.03659 -0.01296 0.03333 -0.00996 C 0.02994 -0.00695 0.02578 -0.00695 0.02213 -0.00509 C 0.01979 -0.00371 0.01771 -0.00116 0.01523 -1.48148E-6 C 0.01159 0.00139 0.00781 0.00139 0.00416 0.00231 C 0.00182 0.00301 -0.00052 0.00393 -0.00287 0.00486 C -0.01719 0.00393 -0.03151 0.0044 -0.04584 0.00231 C -0.04974 0.00185 -0.05521 -0.00278 -0.05834 -0.00741 C -0.06042 -0.01065 -0.06185 -0.01458 -0.06394 -0.01736 C -0.06563 -0.01968 -0.06771 -0.0206 -0.06953 -0.02222 C -0.07045 -0.0257 -0.07123 -0.02894 -0.07227 -0.03218 C -0.07318 -0.03472 -0.07631 -0.0375 -0.075 -0.03958 C -0.0737 -0.04213 -0.07136 -0.03796 -0.06953 -0.03704 C -0.06446 -0.03125 -0.06354 -0.02963 -0.05703 -0.02477 C -0.0543 -0.02292 -0.05144 -0.02176 -0.0487 -0.01991 C -0.04584 -0.01783 -0.04323 -0.01458 -0.04037 -0.0125 C -0.03672 -0.00972 -0.03295 -0.00764 -0.02917 -0.00509 C -0.02071 0.00092 -0.01745 0.00486 -0.00834 0.00972 C -0.00469 0.0118 -0.00091 0.01296 0.00273 0.01481 C 0.01757 0.02176 0.00716 0.01805 0.02083 0.02222 C 0.02955 0.02129 0.03841 0.02153 0.04713 0.01967 C 0.05468 0.01805 0.05612 0.01296 0.0625 0.00741 C 0.0638 0.00602 0.06523 0.00555 0.06666 0.00486 C 0.06797 0.00162 0.06979 -0.00139 0.07083 -0.00509 C 0.07161 -0.0081 0.07174 -0.01158 0.07213 -0.01482 C 0.07513 -0.03866 0.072 -0.01528 0.075 -0.04213 C 0.07539 -0.04537 0.07591 -0.04861 0.07643 -0.05185 C 0.07539 -0.0544 0.07526 -0.05926 0.07356 -0.05926 C 0.07161 -0.05926 0.07096 -0.05394 0.0694 -0.05185 C 0.06771 -0.04977 0.06575 -0.04861 0.0638 -0.04699 C 0.0625 -0.04375 0.06146 -0.03982 0.05963 -0.03704 C 0.05768 -0.03403 0.05521 -0.03195 0.05273 -0.02963 C 0.04817 -0.0257 0.04505 -0.02431 0.04023 -0.02222 C 0.03789 -0.02153 0.03567 -0.02037 0.03333 -0.01991 C 0.02825 -0.01875 0.02317 -0.01829 0.01797 -0.01736 C -0.05495 -0.02523 -0.01381 -0.00278 -0.03203 -0.02963 C -0.03334 -0.03171 -0.03477 -0.0331 -0.0362 -0.03472 C -0.03802 -0.0338 -0.04245 -0.03542 -0.04167 -0.03218 C -0.0405 -0.02662 -0.0362 -0.0257 -0.03334 -0.02222 L -0.02917 -0.01736 C -0.02761 -0.01551 -0.0267 -0.01204 -0.025 -0.00996 C -0.02331 -0.00787 -0.02136 -0.00695 -0.01953 -0.00509 C -0.0181 -0.00347 -0.01693 -0.00046 -0.01537 -1.48148E-6 C -0.00886 0.00116 -0.00235 -1.48148E-6 0.00416 -1.48148E-6 L 0.00416 -1.48148E-6 " pathEditMode="relative" ptsTypes="AAAAAAAAAAAAAAAAAAAAAAAAAAAAAAAAAAAAAAAAAAAAAAAAAAAAA">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1250"/>
                                        <p:tgtEl>
                                          <p:spTgt spid="11"/>
                                        </p:tgtEl>
                                      </p:cBhvr>
                                    </p:animEffect>
                                  </p:childTnLst>
                                </p:cTn>
                              </p:par>
                            </p:childTnLst>
                          </p:cTn>
                        </p:par>
                        <p:par>
                          <p:cTn id="48" fill="hold">
                            <p:stCondLst>
                              <p:cond delay="1250"/>
                            </p:stCondLst>
                            <p:childTnLst>
                              <p:par>
                                <p:cTn id="49" presetID="0" presetClass="path" presetSubtype="0" accel="50000" decel="50000" fill="hold" nodeType="afterEffect">
                                  <p:stCondLst>
                                    <p:cond delay="0"/>
                                  </p:stCondLst>
                                  <p:childTnLst>
                                    <p:animMotion origin="layout" path="M -4.16667E-6 -5.18519E-6 L -4.16667E-6 -5.18519E-6 C 0.01224 0.00485 0.01563 0.00833 0.02917 0.00231 C 0.03138 0.00138 0.03281 -0.00255 0.03464 -0.0051 C 0.03607 -0.00672 0.0375 -0.00811 0.0388 -0.00996 C 0.04987 -0.02686 0.0388 -0.01251 0.04987 -0.03218 C 0.05104 -0.03427 0.05482 -0.03982 0.05404 -0.03704 C 0.05078 -0.02524 0.04714 -0.02779 0.04154 -0.02223 C 0.03008 -0.01089 0.04245 -0.01829 0.02917 -0.00742 C 0.02643 -0.00533 0.02357 -0.00441 0.02083 -0.00255 C 0.01849 -0.00093 0.01615 0.00069 0.0138 0.00231 C 0.00456 0.00161 -0.00469 0.00208 -0.01393 -5.18519E-6 C -0.01549 -0.00047 -0.01667 -0.00325 -0.0181 -0.0051 C -0.02174 -0.00996 -0.02917 -0.01992 -0.02917 -0.01992 C -0.02956 -0.02223 -0.0319 -0.0264 -0.0306 -0.02732 C -0.02851 -0.02848 -0.02682 -0.02431 -0.025 -0.02223 C -0.00612 -0.00209 -0.01627 -0.00742 -0.00273 -0.00255 C -0.00091 -0.00093 0.00078 0.00115 0.00274 0.00231 C 0.01237 0.00809 0.02396 0.00346 0.03333 0.00231 C 0.04011 -0.00163 0.04531 -0.00417 0.0513 -0.01482 C 0.05404 -0.01992 0.06289 -0.03357 0.05964 -0.02964 C 0.0582 -0.02802 0.05677 -0.02663 0.05547 -0.02478 C 0.04922 -0.01552 0.05378 -0.01922 0.04714 -0.01251 C 0.04531 -0.01066 0.04336 -0.00927 0.04154 -0.00742 C 0.04011 -0.00603 0.03893 -0.00393 0.0375 -0.00255 C 0.03516 -0.00047 0.03281 0.00092 0.03047 0.00231 C 0.02552 0.00532 0.02031 0.00763 0.01524 0.00995 C 0.00833 0.00902 0.0013 0.00879 -0.0056 0.0074 C -0.01068 0.00624 -0.01224 0.00022 -0.01667 -0.0051 C -0.01836 -0.00695 -0.02044 -0.00811 -0.02226 -0.00996 C -0.02474 -0.01274 -0.02904 -0.01968 -0.0319 -0.02223 C -0.0332 -0.02339 -0.03711 -0.02663 -0.03607 -0.02478 C -0.03359 -0.02038 -0.02604 -0.01297 -0.02226 -0.00996 C -0.02083 -0.00904 -0.0194 -0.00857 -0.0181 -0.00742 C -0.01654 -0.00626 -0.01549 -0.00325 -0.01393 -0.00255 C -0.00729 0.00069 0.00026 -5.18519E-6 0.0069 -5.18519E-6 L 0.0069 -5.18519E-6 " pathEditMode="relative" ptsTypes="AAAAAAAAAAAAAAAAAAAAAAAAAAAAAAAAAAAAA">
                                      <p:cBhvr>
                                        <p:cTn id="50" dur="2000" fill="hold"/>
                                        <p:tgtEl>
                                          <p:spTgt spid="17"/>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1250"/>
                                        <p:tgtEl>
                                          <p:spTgt spid="12"/>
                                        </p:tgtEl>
                                      </p:cBhvr>
                                    </p:animEffect>
                                  </p:childTnLst>
                                </p:cTn>
                              </p:par>
                            </p:childTnLst>
                          </p:cTn>
                        </p:par>
                        <p:par>
                          <p:cTn id="56" fill="hold">
                            <p:stCondLst>
                              <p:cond delay="1250"/>
                            </p:stCondLst>
                            <p:childTnLst>
                              <p:par>
                                <p:cTn id="57" presetID="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2000" fill="hold"/>
                                        <p:tgtEl>
                                          <p:spTgt spid="29"/>
                                        </p:tgtEl>
                                        <p:attrNameLst>
                                          <p:attrName>ppt_x</p:attrName>
                                        </p:attrNameLst>
                                      </p:cBhvr>
                                      <p:tavLst>
                                        <p:tav tm="0">
                                          <p:val>
                                            <p:strVal val="0-#ppt_w/2"/>
                                          </p:val>
                                        </p:tav>
                                        <p:tav tm="100000">
                                          <p:val>
                                            <p:strVal val="#ppt_x"/>
                                          </p:val>
                                        </p:tav>
                                      </p:tavLst>
                                    </p:anim>
                                    <p:anim calcmode="lin" valueType="num">
                                      <p:cBhvr additive="base">
                                        <p:cTn id="60" dur="2000" fill="hold"/>
                                        <p:tgtEl>
                                          <p:spTgt spid="29"/>
                                        </p:tgtEl>
                                        <p:attrNameLst>
                                          <p:attrName>ppt_y</p:attrName>
                                        </p:attrNameLst>
                                      </p:cBhvr>
                                      <p:tavLst>
                                        <p:tav tm="0">
                                          <p:val>
                                            <p:strVal val="#ppt_y"/>
                                          </p:val>
                                        </p:tav>
                                        <p:tav tm="100000">
                                          <p:val>
                                            <p:strVal val="#ppt_y"/>
                                          </p:val>
                                        </p:tav>
                                      </p:tavLst>
                                    </p:anim>
                                  </p:childTnLst>
                                </p:cTn>
                              </p:par>
                              <p:par>
                                <p:cTn id="61" presetID="1" presetClass="mediacall" presetSubtype="0" fill="hold" nodeType="withEffect">
                                  <p:stCondLst>
                                    <p:cond delay="0"/>
                                  </p:stCondLst>
                                  <p:childTnLst>
                                    <p:cmd type="call" cmd="playFrom(0.0)">
                                      <p:cBhvr>
                                        <p:cTn id="62" dur="4852" fill="hold"/>
                                        <p:tgtEl>
                                          <p:spTgt spid="28"/>
                                        </p:tgtEl>
                                      </p:cBhvr>
                                    </p:cmd>
                                  </p:childTnLst>
                                </p:cTn>
                              </p:par>
                              <p:par>
                                <p:cTn id="63" presetID="8" presetClass="emph" presetSubtype="0" fill="hold" nodeType="withEffect">
                                  <p:stCondLst>
                                    <p:cond delay="1500"/>
                                  </p:stCondLst>
                                  <p:childTnLst>
                                    <p:animRot by="10800000">
                                      <p:cBhvr>
                                        <p:cTn id="64" dur="750" fill="hold"/>
                                        <p:tgtEl>
                                          <p:spTgt spid="17"/>
                                        </p:tgtEl>
                                        <p:attrNameLst>
                                          <p:attrName>r</p:attrName>
                                        </p:attrNameLst>
                                      </p:cBhvr>
                                    </p:animRot>
                                  </p:childTnLst>
                                </p:cTn>
                              </p:par>
                              <p:par>
                                <p:cTn id="65" presetID="1" presetClass="mediacall" presetSubtype="0" fill="hold" nodeType="withEffect">
                                  <p:stCondLst>
                                    <p:cond delay="1500"/>
                                  </p:stCondLst>
                                  <p:childTnLst>
                                    <p:cmd type="call" cmd="playFrom(0.0)">
                                      <p:cBhvr>
                                        <p:cTn id="66" dur="831" fill="hold"/>
                                        <p:tgtEl>
                                          <p:spTgt spid="25"/>
                                        </p:tgtEl>
                                      </p:cBhvr>
                                    </p:cmd>
                                  </p:childTnLst>
                                </p:cTn>
                              </p:par>
                              <p:par>
                                <p:cTn id="67" presetID="2" presetClass="exit" presetSubtype="4" fill="hold" nodeType="withEffect">
                                  <p:stCondLst>
                                    <p:cond delay="2750"/>
                                  </p:stCondLst>
                                  <p:childTnLst>
                                    <p:anim calcmode="lin" valueType="num">
                                      <p:cBhvr additive="base">
                                        <p:cTn id="68" dur="1000"/>
                                        <p:tgtEl>
                                          <p:spTgt spid="17"/>
                                        </p:tgtEl>
                                        <p:attrNameLst>
                                          <p:attrName>ppt_x</p:attrName>
                                        </p:attrNameLst>
                                      </p:cBhvr>
                                      <p:tavLst>
                                        <p:tav tm="0">
                                          <p:val>
                                            <p:strVal val="ppt_x"/>
                                          </p:val>
                                        </p:tav>
                                        <p:tav tm="100000">
                                          <p:val>
                                            <p:strVal val="ppt_x"/>
                                          </p:val>
                                        </p:tav>
                                      </p:tavLst>
                                    </p:anim>
                                    <p:anim calcmode="lin" valueType="num">
                                      <p:cBhvr additive="base">
                                        <p:cTn id="69" dur="1000"/>
                                        <p:tgtEl>
                                          <p:spTgt spid="17"/>
                                        </p:tgtEl>
                                        <p:attrNameLst>
                                          <p:attrName>ppt_y</p:attrName>
                                        </p:attrNameLst>
                                      </p:cBhvr>
                                      <p:tavLst>
                                        <p:tav tm="0">
                                          <p:val>
                                            <p:strVal val="ppt_y"/>
                                          </p:val>
                                        </p:tav>
                                        <p:tav tm="100000">
                                          <p:val>
                                            <p:strVal val="1+ppt_h/2"/>
                                          </p:val>
                                        </p:tav>
                                      </p:tavLst>
                                    </p:anim>
                                    <p:set>
                                      <p:cBhvr>
                                        <p:cTn id="70"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1" fill="hold" display="0">
                  <p:stCondLst>
                    <p:cond delay="indefinite"/>
                  </p:stCondLst>
                  <p:endCondLst>
                    <p:cond evt="onStopAudio" delay="0">
                      <p:tgtEl>
                        <p:sldTgt/>
                      </p:tgtEl>
                    </p:cond>
                  </p:endCondLst>
                </p:cTn>
                <p:tgtEl>
                  <p:spTgt spid="19"/>
                </p:tgtEl>
              </p:cMediaNode>
            </p:audio>
            <p:audio>
              <p:cMediaNode vol="80000" showWhenStopped="0">
                <p:cTn id="72" fill="hold" display="0">
                  <p:stCondLst>
                    <p:cond delay="indefinite"/>
                  </p:stCondLst>
                  <p:endCondLst>
                    <p:cond evt="onStopAudio" delay="0">
                      <p:tgtEl>
                        <p:sldTgt/>
                      </p:tgtEl>
                    </p:cond>
                  </p:endCondLst>
                </p:cTn>
                <p:tgtEl>
                  <p:spTgt spid="21"/>
                </p:tgtEl>
              </p:cMediaNode>
            </p:audio>
            <p:audio>
              <p:cMediaNode vol="20000" showWhenStopped="0">
                <p:cTn id="73" repeatCount="indefinite" fill="hold" display="0">
                  <p:stCondLst>
                    <p:cond delay="indefinite"/>
                  </p:stCondLst>
                  <p:endCondLst>
                    <p:cond evt="onStopAudio" delay="0">
                      <p:tgtEl>
                        <p:sldTgt/>
                      </p:tgtEl>
                    </p:cond>
                  </p:endCondLst>
                </p:cTn>
                <p:tgtEl>
                  <p:spTgt spid="24"/>
                </p:tgtEl>
              </p:cMediaNode>
            </p:audio>
            <p:audio>
              <p:cMediaNode vol="80000">
                <p:cTn id="74" fill="hold" display="0">
                  <p:stCondLst>
                    <p:cond delay="indefinite"/>
                  </p:stCondLst>
                  <p:endCondLst>
                    <p:cond evt="onStopAudio" delay="0">
                      <p:tgtEl>
                        <p:sldTgt/>
                      </p:tgtEl>
                    </p:cond>
                  </p:endCondLst>
                </p:cTn>
                <p:tgtEl>
                  <p:spTgt spid="25"/>
                </p:tgtEl>
              </p:cMediaNode>
            </p:audio>
            <p:audio>
              <p:cMediaNode vol="80000">
                <p:cTn id="75" fill="hold" display="0">
                  <p:stCondLst>
                    <p:cond delay="indefinite"/>
                  </p:stCondLst>
                  <p:endCondLst>
                    <p:cond evt="onStopAudio" delay="0">
                      <p:tgtEl>
                        <p:sldTgt/>
                      </p:tgtEl>
                    </p:cond>
                  </p:endCondLst>
                </p:cTn>
                <p:tgtEl>
                  <p:spTgt spid="28"/>
                </p:tgtEl>
              </p:cMediaNode>
            </p:audio>
          </p:childTnLst>
        </p:cTn>
      </p:par>
    </p:tnLst>
    <p:bldLst>
      <p:bldP spid="6" grpId="0"/>
      <p:bldP spid="7" grpId="0"/>
      <p:bldP spid="8"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62799" y="1931915"/>
            <a:ext cx="5029201" cy="707886"/>
          </a:xfrm>
          <a:prstGeom prst="rect">
            <a:avLst/>
          </a:prstGeom>
          <a:noFill/>
        </p:spPr>
        <p:txBody>
          <a:bodyPr wrap="square" rtlCol="0">
            <a:spAutoFit/>
          </a:bodyPr>
          <a:lstStyle/>
          <a:p>
            <a:r>
              <a:rPr lang="en-US" sz="2000" dirty="0" smtClean="0">
                <a:latin typeface="+mj-lt"/>
              </a:rPr>
              <a:t>Proactive people are like a motorboat that can steer and control where it goes.</a:t>
            </a:r>
            <a:endParaRPr lang="en-US" sz="2000" dirty="0">
              <a:latin typeface="+mj-lt"/>
            </a:endParaRPr>
          </a:p>
        </p:txBody>
      </p:sp>
      <p:sp>
        <p:nvSpPr>
          <p:cNvPr id="7" name="TextBox 6"/>
          <p:cNvSpPr txBox="1"/>
          <p:nvPr/>
        </p:nvSpPr>
        <p:spPr>
          <a:xfrm>
            <a:off x="7162799" y="2966017"/>
            <a:ext cx="4666254" cy="707886"/>
          </a:xfrm>
          <a:prstGeom prst="rect">
            <a:avLst/>
          </a:prstGeom>
          <a:noFill/>
        </p:spPr>
        <p:txBody>
          <a:bodyPr wrap="square" rtlCol="0">
            <a:spAutoFit/>
          </a:bodyPr>
          <a:lstStyle/>
          <a:p>
            <a:r>
              <a:rPr lang="en-US" sz="2000" dirty="0" smtClean="0">
                <a:latin typeface="+mj-lt"/>
              </a:rPr>
              <a:t>They take charge of where they’re going in life.</a:t>
            </a:r>
            <a:endParaRPr lang="en-US" dirty="0"/>
          </a:p>
        </p:txBody>
      </p:sp>
      <p:sp>
        <p:nvSpPr>
          <p:cNvPr id="8" name="TextBox 7"/>
          <p:cNvSpPr txBox="1"/>
          <p:nvPr/>
        </p:nvSpPr>
        <p:spPr>
          <a:xfrm>
            <a:off x="7162799" y="3858085"/>
            <a:ext cx="4666254" cy="707886"/>
          </a:xfrm>
          <a:prstGeom prst="rect">
            <a:avLst/>
          </a:prstGeom>
          <a:noFill/>
        </p:spPr>
        <p:txBody>
          <a:bodyPr wrap="square" rtlCol="0">
            <a:spAutoFit/>
          </a:bodyPr>
          <a:lstStyle/>
          <a:p>
            <a:r>
              <a:rPr lang="en-US" sz="2000" dirty="0" smtClean="0">
                <a:latin typeface="+mj-lt"/>
              </a:rPr>
              <a:t>When difficult things happen, they choose their attitude and how they act.</a:t>
            </a:r>
            <a:endParaRPr lang="en-US" sz="2000" dirty="0">
              <a:latin typeface="+mj-lt"/>
            </a:endParaRPr>
          </a:p>
        </p:txBody>
      </p:sp>
      <p:sp>
        <p:nvSpPr>
          <p:cNvPr id="11" name="TextBox 10"/>
          <p:cNvSpPr txBox="1"/>
          <p:nvPr/>
        </p:nvSpPr>
        <p:spPr>
          <a:xfrm>
            <a:off x="7162799" y="4800927"/>
            <a:ext cx="4666254" cy="707886"/>
          </a:xfrm>
          <a:prstGeom prst="rect">
            <a:avLst/>
          </a:prstGeom>
          <a:noFill/>
        </p:spPr>
        <p:txBody>
          <a:bodyPr wrap="square" rtlCol="0">
            <a:spAutoFit/>
          </a:bodyPr>
          <a:lstStyle/>
          <a:p>
            <a:r>
              <a:rPr lang="en-US" sz="2000" dirty="0" smtClean="0">
                <a:latin typeface="+mj-lt"/>
              </a:rPr>
              <a:t>And since they take charge of their emotions and actions….</a:t>
            </a:r>
            <a:endParaRPr lang="en-US" sz="2000" dirty="0">
              <a:latin typeface="+mj-lt"/>
            </a:endParaRPr>
          </a:p>
        </p:txBody>
      </p:sp>
      <p:sp>
        <p:nvSpPr>
          <p:cNvPr id="12" name="TextBox 11"/>
          <p:cNvSpPr txBox="1"/>
          <p:nvPr/>
        </p:nvSpPr>
        <p:spPr>
          <a:xfrm>
            <a:off x="7162799" y="5764327"/>
            <a:ext cx="4666254" cy="400110"/>
          </a:xfrm>
          <a:prstGeom prst="rect">
            <a:avLst/>
          </a:prstGeom>
          <a:noFill/>
        </p:spPr>
        <p:txBody>
          <a:bodyPr wrap="square" rtlCol="0">
            <a:spAutoFit/>
          </a:bodyPr>
          <a:lstStyle/>
          <a:p>
            <a:r>
              <a:rPr lang="en-US" sz="2000" dirty="0" smtClean="0">
                <a:latin typeface="+mj-lt"/>
              </a:rPr>
              <a:t>When the storms come, they don’t sink!</a:t>
            </a:r>
            <a:endParaRPr lang="en-US" sz="2000" dirty="0">
              <a:latin typeface="+mj-lt"/>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 y="1"/>
            <a:ext cx="10058400" cy="1676400"/>
          </a:xfrm>
          <a:prstGeom prst="rect">
            <a:avLst/>
          </a:prstGeom>
        </p:spPr>
      </p:pic>
      <p:sp>
        <p:nvSpPr>
          <p:cNvPr id="18" name="TextBox 17"/>
          <p:cNvSpPr txBox="1"/>
          <p:nvPr/>
        </p:nvSpPr>
        <p:spPr>
          <a:xfrm>
            <a:off x="2916702" y="450606"/>
            <a:ext cx="6358597" cy="707886"/>
          </a:xfrm>
          <a:prstGeom prst="rect">
            <a:avLst/>
          </a:prstGeom>
          <a:noFill/>
        </p:spPr>
        <p:txBody>
          <a:bodyPr wrap="square" rtlCol="0">
            <a:spAutoFit/>
          </a:bodyPr>
          <a:lstStyle/>
          <a:p>
            <a:pPr algn="ctr"/>
            <a:r>
              <a:rPr lang="en-US" sz="4000" dirty="0" smtClean="0">
                <a:latin typeface="Qarmic sans" panose="02000500000000000000" pitchFamily="2" charset="0"/>
              </a:rPr>
              <a:t>Proactive People </a:t>
            </a:r>
            <a:endParaRPr lang="en-US" sz="4000" dirty="0">
              <a:latin typeface="Qarmic sans" panose="02000500000000000000" pitchFamily="2" charset="0"/>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34" y="4331836"/>
            <a:ext cx="6801427" cy="2492130"/>
          </a:xfrm>
          <a:prstGeom prst="rect">
            <a:avLst/>
          </a:prstGeom>
        </p:spPr>
      </p:pic>
      <p:pic>
        <p:nvPicPr>
          <p:cNvPr id="22" name="MS910220519[1]">
            <a:hlinkClick r:id="" action="ppaction://media"/>
          </p:cNvPr>
          <p:cNvPicPr>
            <a:picLocks noChangeAspect="1"/>
          </p:cNvPicPr>
          <p:nvPr>
            <a:audioFile r:link="rId3"/>
            <p:extLst>
              <p:ext uri="{DAA4B4D4-6D71-4841-9C94-3DE7FCFB9230}">
                <p14:media xmlns:p14="http://schemas.microsoft.com/office/powerpoint/2010/main" r:embed="rId2">
                  <p14:fade out="3000"/>
                </p14:media>
              </p:ext>
            </p:extLst>
          </p:nvPr>
        </p:nvPicPr>
        <p:blipFill>
          <a:blip r:embed="rId11"/>
          <a:stretch>
            <a:fillRect/>
          </a:stretch>
        </p:blipFill>
        <p:spPr>
          <a:xfrm>
            <a:off x="-1325989" y="5510797"/>
            <a:ext cx="462389" cy="462389"/>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010" y="1805246"/>
            <a:ext cx="4652697" cy="2077659"/>
          </a:xfrm>
          <a:prstGeom prst="rect">
            <a:avLst/>
          </a:prstGeom>
        </p:spPr>
      </p:pic>
      <p:pic>
        <p:nvPicPr>
          <p:cNvPr id="24" name="lake-waves-0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1325989" y="4212028"/>
            <a:ext cx="438788" cy="438788"/>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72293" y="3771921"/>
            <a:ext cx="4723707" cy="1963643"/>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13467" y="4990130"/>
            <a:ext cx="6844359" cy="1867870"/>
          </a:xfrm>
          <a:prstGeom prst="rect">
            <a:avLst/>
          </a:prstGeom>
        </p:spPr>
      </p:pic>
      <p:pic>
        <p:nvPicPr>
          <p:cNvPr id="2" name="Motorcycle Pass By-SoundBible.com-2065834786">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1429068" y="3033749"/>
            <a:ext cx="541867" cy="541867"/>
          </a:xfrm>
          <a:prstGeom prst="rect">
            <a:avLst/>
          </a:prstGeom>
        </p:spPr>
      </p:pic>
    </p:spTree>
    <p:custDataLst>
      <p:tags r:id="rId1"/>
    </p:custDataLst>
    <p:extLst>
      <p:ext uri="{BB962C8B-B14F-4D97-AF65-F5344CB8AC3E}">
        <p14:creationId xmlns:p14="http://schemas.microsoft.com/office/powerpoint/2010/main" val="356274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18" fill="hold"/>
                                        <p:tgtEl>
                                          <p:spTgt spid="24"/>
                                        </p:tgtEl>
                                      </p:cBhvr>
                                    </p:cmd>
                                  </p:childTnLst>
                                </p:cTn>
                              </p:par>
                              <p:par>
                                <p:cTn id="7" presetID="22" presetClass="entr" presetSubtype="8"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1500"/>
                                        <p:tgtEl>
                                          <p:spTgt spid="6"/>
                                        </p:tgtEl>
                                      </p:cBhvr>
                                    </p:animEffect>
                                  </p:childTnLst>
                                </p:cTn>
                              </p:par>
                            </p:childTnLst>
                          </p:cTn>
                        </p:par>
                        <p:par>
                          <p:cTn id="10" fill="hold">
                            <p:stCondLst>
                              <p:cond delay="15018"/>
                            </p:stCondLst>
                            <p:childTnLst>
                              <p:par>
                                <p:cTn id="11" presetID="0" presetClass="path" presetSubtype="0" accel="50000" decel="50000" fill="hold" nodeType="afterEffect">
                                  <p:stCondLst>
                                    <p:cond delay="0"/>
                                  </p:stCondLst>
                                  <p:childTnLst>
                                    <p:animMotion origin="layout" path="M 2.29167E-6 6.93889E-18 L 2.29167E-6 6.93889E-18 C -0.00417 0.00092 -0.00834 0.00277 -0.0125 0.00277 C -0.01615 0.00277 -0.00508 0.00138 -0.00143 6.93889E-18 C -0.00013 -0.00047 -0.00417 6.93889E-18 -0.0056 6.93889E-18 L -0.0056 6.93889E-18 " pathEditMode="relative" ptsTypes="AAAAAA">
                                      <p:cBhvr>
                                        <p:cTn id="12" dur="2000" fill="hold"/>
                                        <p:tgtEl>
                                          <p:spTgt spid="14"/>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250"/>
                                        <p:tgtEl>
                                          <p:spTgt spid="7"/>
                                        </p:tgtEl>
                                      </p:cBhvr>
                                    </p:animEffect>
                                  </p:childTnLst>
                                </p:cTn>
                              </p:par>
                            </p:childTnLst>
                          </p:cTn>
                        </p:par>
                        <p:par>
                          <p:cTn id="18" fill="hold">
                            <p:stCondLst>
                              <p:cond delay="1250"/>
                            </p:stCondLst>
                            <p:childTnLst>
                              <p:par>
                                <p:cTn id="19" presetID="0" presetClass="path" presetSubtype="0" accel="50000" decel="50000" fill="hold" nodeType="afterEffect">
                                  <p:stCondLst>
                                    <p:cond delay="0"/>
                                  </p:stCondLst>
                                  <p:childTnLst>
                                    <p:animMotion origin="layout" path="M 3.33333E-6 -5.55556E-6 L 3.33333E-6 -5.55556E-6 C -0.00612 -0.0007 -0.01211 -0.00232 -0.0181 -0.00232 C -0.02006 -0.00232 -0.01446 -5.55556E-6 -0.01263 -5.55556E-6 C -0.00378 -5.55556E-6 0.00507 -0.00163 0.01393 -0.00232 C 0.01393 -0.00232 0.01015 -0.00024 0.00833 -5.55556E-6 C 0.00507 0.00069 0.0013 -5.55556E-6 3.33333E-6 -5.55556E-6 Z " pathEditMode="relative" ptsTypes="AAAAAAA">
                                      <p:cBhvr>
                                        <p:cTn id="20" dur="2000" fill="hold"/>
                                        <p:tgtEl>
                                          <p:spTgt spid="1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250"/>
                                        <p:tgtEl>
                                          <p:spTgt spid="8"/>
                                        </p:tgtEl>
                                      </p:cBhvr>
                                    </p:animEffect>
                                  </p:childTnLst>
                                </p:cTn>
                              </p:par>
                            </p:childTnLst>
                          </p:cTn>
                        </p:par>
                        <p:par>
                          <p:cTn id="26" fill="hold">
                            <p:stCondLst>
                              <p:cond delay="1250"/>
                            </p:stCondLst>
                            <p:childTnLst>
                              <p:par>
                                <p:cTn id="27" presetID="0" presetClass="path" presetSubtype="0" accel="50000" decel="50000" fill="hold" nodeType="afterEffect">
                                  <p:stCondLst>
                                    <p:cond delay="0"/>
                                  </p:stCondLst>
                                  <p:childTnLst>
                                    <p:animMotion origin="layout" path="M -4.375E-6 -1.85185E-6 L -4.375E-6 -1.85185E-6 C 0.00417 0.00324 0.00795 0.00856 0.0125 0.00995 C 0.01628 0.01111 0.03191 0.0037 0.01797 0.00995 C 0.00638 0.00903 -0.0276 0.00069 -0.01666 0.0074 C -0.00729 0.01296 -0.01393 0.00995 0.00417 0.00995 L 0.00417 0.00995 " pathEditMode="relative" ptsTypes="AAAAAAA">
                                      <p:cBhvr>
                                        <p:cTn id="28" dur="2000" fill="hold"/>
                                        <p:tgtEl>
                                          <p:spTgt spid="14"/>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250"/>
                                        <p:tgtEl>
                                          <p:spTgt spid="11"/>
                                        </p:tgtEl>
                                      </p:cBhvr>
                                    </p:animEffect>
                                  </p:childTnLst>
                                </p:cTn>
                              </p:par>
                            </p:childTnLst>
                          </p:cTn>
                        </p:par>
                        <p:par>
                          <p:cTn id="34" fill="hold">
                            <p:stCondLst>
                              <p:cond delay="1250"/>
                            </p:stCondLst>
                            <p:childTnLst>
                              <p:par>
                                <p:cTn id="35" presetID="0" presetClass="path" presetSubtype="0" accel="50000" decel="50000" fill="hold" nodeType="afterEffect">
                                  <p:stCondLst>
                                    <p:cond delay="0"/>
                                  </p:stCondLst>
                                  <p:childTnLst>
                                    <p:animMotion origin="layout" path="M -2.08333E-6 -7.03704E-6 L -2.08333E-6 -7.03704E-6 C 0.00417 0.00069 0.00834 0.00231 0.0125 0.00231 C 0.01485 0.00231 0.02162 -0.00209 0.0194 -7.03704E-6 C 0.01667 0.00231 0.01406 0.00532 0.01107 0.00717 C 0.00742 0.00971 -0.0013 0.01134 -0.00416 0.01226 C -0.00807 0.01134 -0.01719 0.01157 -0.02226 0.00717 C -0.0237 0.00601 -0.025 0.00393 -0.0263 0.00231 C -0.025 0.00161 -0.0237 -0.00047 -0.02226 -7.03704E-6 C -0.00742 0.00416 -0.02786 0.00555 -0.01393 0.00717 C -0.00833 0.00786 -0.00273 0.00717 0.00274 0.00717 L 0.00274 0.00717 " pathEditMode="relative" ptsTypes="AAAAAAAAAAAA">
                                      <p:cBhvr>
                                        <p:cTn id="36" dur="2000" fill="hold"/>
                                        <p:tgtEl>
                                          <p:spTgt spid="14"/>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250"/>
                                        <p:tgtEl>
                                          <p:spTgt spid="12"/>
                                        </p:tgtEl>
                                      </p:cBhvr>
                                    </p:animEffect>
                                  </p:childTnLst>
                                </p:cTn>
                              </p:par>
                            </p:childTnLst>
                          </p:cTn>
                        </p:par>
                        <p:par>
                          <p:cTn id="42" fill="hold">
                            <p:stCondLst>
                              <p:cond delay="1250"/>
                            </p:stCondLst>
                            <p:childTnLst>
                              <p:par>
                                <p:cTn id="43" presetID="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2000" fill="hold"/>
                                        <p:tgtEl>
                                          <p:spTgt spid="23"/>
                                        </p:tgtEl>
                                        <p:attrNameLst>
                                          <p:attrName>ppt_x</p:attrName>
                                        </p:attrNameLst>
                                      </p:cBhvr>
                                      <p:tavLst>
                                        <p:tav tm="0">
                                          <p:val>
                                            <p:strVal val="0-#ppt_w/2"/>
                                          </p:val>
                                        </p:tav>
                                        <p:tav tm="100000">
                                          <p:val>
                                            <p:strVal val="#ppt_x"/>
                                          </p:val>
                                        </p:tav>
                                      </p:tavLst>
                                    </p:anim>
                                    <p:anim calcmode="lin" valueType="num">
                                      <p:cBhvr additive="base">
                                        <p:cTn id="46" dur="2000" fill="hold"/>
                                        <p:tgtEl>
                                          <p:spTgt spid="23"/>
                                        </p:tgtEl>
                                        <p:attrNameLst>
                                          <p:attrName>ppt_y</p:attrName>
                                        </p:attrNameLst>
                                      </p:cBhvr>
                                      <p:tavLst>
                                        <p:tav tm="0">
                                          <p:val>
                                            <p:strVal val="#ppt_y"/>
                                          </p:val>
                                        </p:tav>
                                        <p:tav tm="100000">
                                          <p:val>
                                            <p:strVal val="#ppt_y"/>
                                          </p:val>
                                        </p:tav>
                                      </p:tavLst>
                                    </p:anim>
                                  </p:childTnLst>
                                </p:cTn>
                              </p:par>
                              <p:par>
                                <p:cTn id="47" presetID="1" presetClass="mediacall" presetSubtype="0" fill="hold" nodeType="withEffect">
                                  <p:stCondLst>
                                    <p:cond delay="0"/>
                                  </p:stCondLst>
                                  <p:childTnLst>
                                    <p:cmd type="call" cmd="playFrom(0.0)">
                                      <p:cBhvr>
                                        <p:cTn id="48" dur="4852" fill="hold"/>
                                        <p:tgtEl>
                                          <p:spTgt spid="22"/>
                                        </p:tgtEl>
                                      </p:cBhvr>
                                    </p:cmd>
                                  </p:childTnLst>
                                </p:cTn>
                              </p:par>
                              <p:par>
                                <p:cTn id="49" presetID="1" presetClass="mediacall" presetSubtype="0" fill="hold" nodeType="withEffect">
                                  <p:stCondLst>
                                    <p:cond delay="2000"/>
                                  </p:stCondLst>
                                  <p:childTnLst>
                                    <p:cmd type="call" cmd="playFrom(0.0)">
                                      <p:cBhvr>
                                        <p:cTn id="50" dur="4783" fill="hold"/>
                                        <p:tgtEl>
                                          <p:spTgt spid="2"/>
                                        </p:tgtEl>
                                      </p:cBhvr>
                                    </p:cmd>
                                  </p:childTnLst>
                                </p:cTn>
                              </p:par>
                              <p:par>
                                <p:cTn id="51" presetID="2" presetClass="exit" presetSubtype="8" fill="hold" nodeType="withEffect">
                                  <p:stCondLst>
                                    <p:cond delay="3000"/>
                                  </p:stCondLst>
                                  <p:childTnLst>
                                    <p:anim calcmode="lin" valueType="num">
                                      <p:cBhvr additive="base">
                                        <p:cTn id="52" dur="1250"/>
                                        <p:tgtEl>
                                          <p:spTgt spid="14"/>
                                        </p:tgtEl>
                                        <p:attrNameLst>
                                          <p:attrName>ppt_x</p:attrName>
                                        </p:attrNameLst>
                                      </p:cBhvr>
                                      <p:tavLst>
                                        <p:tav tm="0">
                                          <p:val>
                                            <p:strVal val="ppt_x"/>
                                          </p:val>
                                        </p:tav>
                                        <p:tav tm="100000">
                                          <p:val>
                                            <p:strVal val="0-ppt_w/2"/>
                                          </p:val>
                                        </p:tav>
                                      </p:tavLst>
                                    </p:anim>
                                    <p:anim calcmode="lin" valueType="num">
                                      <p:cBhvr additive="base">
                                        <p:cTn id="53" dur="1250"/>
                                        <p:tgtEl>
                                          <p:spTgt spid="14"/>
                                        </p:tgtEl>
                                        <p:attrNameLst>
                                          <p:attrName>ppt_y</p:attrName>
                                        </p:attrNameLst>
                                      </p:cBhvr>
                                      <p:tavLst>
                                        <p:tav tm="0">
                                          <p:val>
                                            <p:strVal val="ppt_y"/>
                                          </p:val>
                                        </p:tav>
                                        <p:tav tm="100000">
                                          <p:val>
                                            <p:strVal val="ppt_y"/>
                                          </p:val>
                                        </p:tav>
                                      </p:tavLst>
                                    </p:anim>
                                    <p:set>
                                      <p:cBhvr>
                                        <p:cTn id="54" dur="1" fill="hold">
                                          <p:stCondLst>
                                            <p:cond delay="1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22"/>
                </p:tgtEl>
              </p:cMediaNode>
            </p:audio>
            <p:audio>
              <p:cMediaNode vol="20000" showWhenStopped="0">
                <p:cTn id="56" repeatCount="indefinite" fill="hold" display="0">
                  <p:stCondLst>
                    <p:cond delay="indefinite"/>
                  </p:stCondLst>
                  <p:endCondLst>
                    <p:cond evt="onStopAudio" delay="0">
                      <p:tgtEl>
                        <p:sldTgt/>
                      </p:tgtEl>
                    </p:cond>
                  </p:endCondLst>
                </p:cTn>
                <p:tgtEl>
                  <p:spTgt spid="24"/>
                </p:tgtEl>
              </p:cMediaNode>
            </p:audio>
            <p:audio>
              <p:cMediaNode vol="80000">
                <p:cTn id="57" fill="hold" display="0">
                  <p:stCondLst>
                    <p:cond delay="indefinite"/>
                  </p:stCondLst>
                  <p:endCondLst>
                    <p:cond evt="onStopAudio" delay="0">
                      <p:tgtEl>
                        <p:sldTgt/>
                      </p:tgtEl>
                    </p:cond>
                  </p:endCondLst>
                </p:cTn>
                <p:tgtEl>
                  <p:spTgt spid="2"/>
                </p:tgtEl>
              </p:cMediaNode>
            </p:audio>
          </p:childTnLst>
        </p:cTn>
      </p:par>
    </p:tnLst>
    <p:bldLst>
      <p:bldP spid="6" grpId="0"/>
      <p:bldP spid="7"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
            <a:ext cx="10058400" cy="1676400"/>
          </a:xfrm>
          <a:prstGeom prst="rect">
            <a:avLst/>
          </a:prstGeom>
        </p:spPr>
      </p:pic>
      <p:sp>
        <p:nvSpPr>
          <p:cNvPr id="3" name="TextBox 2"/>
          <p:cNvSpPr txBox="1"/>
          <p:nvPr/>
        </p:nvSpPr>
        <p:spPr>
          <a:xfrm>
            <a:off x="1820213" y="429826"/>
            <a:ext cx="8551573" cy="707886"/>
          </a:xfrm>
          <a:prstGeom prst="rect">
            <a:avLst/>
          </a:prstGeom>
          <a:noFill/>
        </p:spPr>
        <p:txBody>
          <a:bodyPr wrap="square" rtlCol="0">
            <a:spAutoFit/>
          </a:bodyPr>
          <a:lstStyle/>
          <a:p>
            <a:pPr algn="ctr"/>
            <a:r>
              <a:rPr lang="en-US" sz="4000" dirty="0" smtClean="0">
                <a:latin typeface="Qarmic sans" panose="02000500000000000000" pitchFamily="2" charset="0"/>
              </a:rPr>
              <a:t>Do you know the difference?</a:t>
            </a:r>
            <a:endParaRPr lang="en-US" sz="4000" dirty="0">
              <a:latin typeface="Qarmic sans" panose="02000500000000000000" pitchFamily="2" charset="0"/>
            </a:endParaRPr>
          </a:p>
        </p:txBody>
      </p:sp>
      <p:sp>
        <p:nvSpPr>
          <p:cNvPr id="4" name="TextBox 3"/>
          <p:cNvSpPr txBox="1"/>
          <p:nvPr/>
        </p:nvSpPr>
        <p:spPr>
          <a:xfrm>
            <a:off x="2597755" y="1781880"/>
            <a:ext cx="7384278" cy="707886"/>
          </a:xfrm>
          <a:prstGeom prst="rect">
            <a:avLst/>
          </a:prstGeom>
          <a:noFill/>
        </p:spPr>
        <p:txBody>
          <a:bodyPr wrap="square" rtlCol="0">
            <a:spAutoFit/>
          </a:bodyPr>
          <a:lstStyle/>
          <a:p>
            <a:r>
              <a:rPr lang="en-US" sz="2000" dirty="0" smtClean="0">
                <a:latin typeface="+mj-lt"/>
              </a:rPr>
              <a:t>Do you know the difference between proactive and reactive choices?</a:t>
            </a:r>
            <a:br>
              <a:rPr lang="en-US" sz="2000" dirty="0" smtClean="0">
                <a:latin typeface="+mj-lt"/>
              </a:rPr>
            </a:br>
            <a:endParaRPr lang="en-US" sz="2000" dirty="0">
              <a:latin typeface="+mj-lt"/>
            </a:endParaRPr>
          </a:p>
        </p:txBody>
      </p:sp>
      <p:sp>
        <p:nvSpPr>
          <p:cNvPr id="11" name="TextBox 10"/>
          <p:cNvSpPr txBox="1"/>
          <p:nvPr/>
        </p:nvSpPr>
        <p:spPr>
          <a:xfrm>
            <a:off x="8350828" y="2525405"/>
            <a:ext cx="1941341" cy="446276"/>
          </a:xfrm>
          <a:prstGeom prst="rect">
            <a:avLst/>
          </a:prstGeom>
          <a:noFill/>
        </p:spPr>
        <p:txBody>
          <a:bodyPr wrap="square" rtlCol="0">
            <a:spAutoFit/>
          </a:bodyPr>
          <a:lstStyle/>
          <a:p>
            <a:r>
              <a:rPr lang="en-US" sz="2300" b="1" dirty="0" smtClean="0">
                <a:latin typeface="+mj-lt"/>
              </a:rPr>
              <a:t>proactive</a:t>
            </a:r>
            <a:endParaRPr lang="en-US" sz="2300" b="1" dirty="0">
              <a:latin typeface="+mj-lt"/>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943" y="5313337"/>
            <a:ext cx="3517200" cy="1544663"/>
          </a:xfrm>
          <a:prstGeom prst="rect">
            <a:avLst/>
          </a:prstGeom>
        </p:spPr>
      </p:pic>
      <p:sp>
        <p:nvSpPr>
          <p:cNvPr id="16" name="TextBox 15"/>
          <p:cNvSpPr txBox="1"/>
          <p:nvPr/>
        </p:nvSpPr>
        <p:spPr>
          <a:xfrm>
            <a:off x="2311351" y="5784913"/>
            <a:ext cx="2616385" cy="449159"/>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sp>
        <p:nvSpPr>
          <p:cNvPr id="18" name="TextBox 17"/>
          <p:cNvSpPr txBox="1"/>
          <p:nvPr/>
        </p:nvSpPr>
        <p:spPr>
          <a:xfrm>
            <a:off x="2597755" y="2845726"/>
            <a:ext cx="1396835" cy="400110"/>
          </a:xfrm>
          <a:prstGeom prst="rect">
            <a:avLst/>
          </a:prstGeom>
          <a:noFill/>
        </p:spPr>
        <p:txBody>
          <a:bodyPr wrap="square" rtlCol="0">
            <a:spAutoFit/>
          </a:bodyPr>
          <a:lstStyle/>
          <a:p>
            <a:r>
              <a:rPr lang="en-US" sz="2000" dirty="0">
                <a:latin typeface="+mj-lt"/>
              </a:rPr>
              <a:t>c</a:t>
            </a:r>
            <a:r>
              <a:rPr lang="en-US" sz="2000" dirty="0" smtClean="0">
                <a:latin typeface="+mj-lt"/>
              </a:rPr>
              <a:t>hoice or a </a:t>
            </a:r>
            <a:endParaRPr lang="en-US" sz="2000" dirty="0">
              <a:latin typeface="+mj-lt"/>
            </a:endParaRPr>
          </a:p>
        </p:txBody>
      </p:sp>
      <p:sp>
        <p:nvSpPr>
          <p:cNvPr id="19" name="TextBox 18"/>
          <p:cNvSpPr txBox="1"/>
          <p:nvPr/>
        </p:nvSpPr>
        <p:spPr>
          <a:xfrm>
            <a:off x="3805348" y="2811714"/>
            <a:ext cx="2244775" cy="446276"/>
          </a:xfrm>
          <a:prstGeom prst="rect">
            <a:avLst/>
          </a:prstGeom>
          <a:noFill/>
        </p:spPr>
        <p:txBody>
          <a:bodyPr wrap="square" rtlCol="0">
            <a:spAutoFit/>
          </a:bodyPr>
          <a:lstStyle/>
          <a:p>
            <a:r>
              <a:rPr lang="en-US" sz="2300" b="1" dirty="0">
                <a:latin typeface="+mj-lt"/>
              </a:rPr>
              <a:t>r</a:t>
            </a:r>
            <a:r>
              <a:rPr lang="en-US" sz="2300" b="1" dirty="0" smtClean="0">
                <a:latin typeface="+mj-lt"/>
              </a:rPr>
              <a:t>eactive </a:t>
            </a:r>
            <a:r>
              <a:rPr lang="en-US" sz="2000" dirty="0" smtClean="0">
                <a:latin typeface="+mj-lt"/>
              </a:rPr>
              <a:t>choice.</a:t>
            </a:r>
            <a:endParaRPr lang="en-US" sz="2000" dirty="0">
              <a:latin typeface="+mj-lt"/>
            </a:endParaRPr>
          </a:p>
        </p:txBody>
      </p:sp>
      <p:grpSp>
        <p:nvGrpSpPr>
          <p:cNvPr id="23" name="Group 22"/>
          <p:cNvGrpSpPr/>
          <p:nvPr/>
        </p:nvGrpSpPr>
        <p:grpSpPr>
          <a:xfrm>
            <a:off x="6698927" y="5313336"/>
            <a:ext cx="3544496" cy="1544664"/>
            <a:chOff x="6745916" y="4702776"/>
            <a:chExt cx="3981224" cy="1905206"/>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639" y="4551566"/>
            <a:ext cx="1861745" cy="773925"/>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7198" y="4471065"/>
            <a:ext cx="1907954" cy="710857"/>
          </a:xfrm>
          <a:prstGeom prst="rect">
            <a:avLst/>
          </a:prstGeom>
        </p:spPr>
      </p:pic>
      <p:sp>
        <p:nvSpPr>
          <p:cNvPr id="27" name="TextBox 26"/>
          <p:cNvSpPr txBox="1"/>
          <p:nvPr/>
        </p:nvSpPr>
        <p:spPr>
          <a:xfrm>
            <a:off x="2607179" y="2558510"/>
            <a:ext cx="6004557" cy="677108"/>
          </a:xfrm>
          <a:prstGeom prst="rect">
            <a:avLst/>
          </a:prstGeom>
          <a:noFill/>
        </p:spPr>
        <p:txBody>
          <a:bodyPr wrap="square" rtlCol="0">
            <a:spAutoFit/>
          </a:bodyPr>
          <a:lstStyle/>
          <a:p>
            <a:pPr lvl="0"/>
            <a:r>
              <a:rPr lang="en-US" sz="2000" dirty="0" smtClean="0">
                <a:solidFill>
                  <a:prstClr val="black"/>
                </a:solidFill>
                <a:latin typeface="Calibri Light" panose="020F0302020204030204"/>
              </a:rPr>
              <a:t>In the following stories decide </a:t>
            </a:r>
            <a:r>
              <a:rPr lang="en-US" sz="2000" dirty="0">
                <a:solidFill>
                  <a:prstClr val="black"/>
                </a:solidFill>
                <a:latin typeface="Calibri Light" panose="020F0302020204030204"/>
              </a:rPr>
              <a:t>if the person is making a</a:t>
            </a:r>
          </a:p>
          <a:p>
            <a:endParaRPr lang="en-US" dirty="0"/>
          </a:p>
        </p:txBody>
      </p:sp>
      <p:sp>
        <p:nvSpPr>
          <p:cNvPr id="28" name="TextBox 27"/>
          <p:cNvSpPr txBox="1"/>
          <p:nvPr/>
        </p:nvSpPr>
        <p:spPr>
          <a:xfrm>
            <a:off x="3738512" y="3368485"/>
            <a:ext cx="6344690" cy="400110"/>
          </a:xfrm>
          <a:prstGeom prst="rect">
            <a:avLst/>
          </a:prstGeom>
          <a:noFill/>
        </p:spPr>
        <p:txBody>
          <a:bodyPr wrap="square" rtlCol="0">
            <a:spAutoFit/>
          </a:bodyPr>
          <a:lstStyle/>
          <a:p>
            <a:r>
              <a:rPr lang="en-US" sz="2000" dirty="0" smtClean="0">
                <a:latin typeface="+mj-lt"/>
              </a:rPr>
              <a:t>Then </a:t>
            </a:r>
            <a:r>
              <a:rPr lang="en-US" sz="2000" dirty="0">
                <a:latin typeface="+mj-lt"/>
              </a:rPr>
              <a:t>c</a:t>
            </a:r>
            <a:r>
              <a:rPr lang="en-US" sz="2000" dirty="0" smtClean="0">
                <a:latin typeface="+mj-lt"/>
              </a:rPr>
              <a:t>lick on your answer to see if you’re right!</a:t>
            </a:r>
            <a:endParaRPr lang="en-US" sz="2000" dirty="0">
              <a:latin typeface="+mj-lt"/>
            </a:endParaRPr>
          </a:p>
        </p:txBody>
      </p:sp>
    </p:spTree>
    <p:custDataLst>
      <p:tags r:id="rId1"/>
    </p:custDataLst>
    <p:extLst>
      <p:ext uri="{BB962C8B-B14F-4D97-AF65-F5344CB8AC3E}">
        <p14:creationId xmlns:p14="http://schemas.microsoft.com/office/powerpoint/2010/main" val="117106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0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par>
                                <p:cTn id="17" presetID="22" presetClass="entr" presetSubtype="8" fill="hold" nodeType="withEffect">
                                  <p:stCondLst>
                                    <p:cond delay="75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1000"/>
                                        <p:tgtEl>
                                          <p:spTgt spid="18">
                                            <p:txEl>
                                              <p:pRg st="0" end="0"/>
                                            </p:txEl>
                                          </p:spTgt>
                                        </p:tgtEl>
                                      </p:cBhvr>
                                    </p:animEffect>
                                  </p:childTnLst>
                                </p:cTn>
                              </p:par>
                              <p:par>
                                <p:cTn id="20" presetID="22" presetClass="entr" presetSubtype="8" fill="hold" nodeType="withEffect">
                                  <p:stCondLst>
                                    <p:cond delay="200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10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7" name="Group 16"/>
          <p:cNvGrpSpPr/>
          <p:nvPr/>
        </p:nvGrpSpPr>
        <p:grpSpPr>
          <a:xfrm>
            <a:off x="0" y="5468643"/>
            <a:ext cx="3185221" cy="1303361"/>
            <a:chOff x="1546119" y="4702776"/>
            <a:chExt cx="3981224" cy="1905206"/>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6119" y="4702776"/>
              <a:ext cx="3981224" cy="1905206"/>
            </a:xfrm>
            <a:prstGeom prst="rect">
              <a:avLst/>
            </a:prstGeom>
          </p:spPr>
        </p:pic>
        <p:sp>
          <p:nvSpPr>
            <p:cNvPr id="16" name="TextBox 15"/>
            <p:cNvSpPr txBox="1"/>
            <p:nvPr/>
          </p:nvSpPr>
          <p:spPr>
            <a:xfrm>
              <a:off x="2055949" y="5284423"/>
              <a:ext cx="2961564" cy="553998"/>
            </a:xfrm>
            <a:prstGeom prst="rect">
              <a:avLst/>
            </a:prstGeom>
            <a:noFill/>
          </p:spPr>
          <p:txBody>
            <a:bodyPr wrap="square" rtlCol="0">
              <a:spAutoFit/>
            </a:bodyPr>
            <a:lstStyle/>
            <a:p>
              <a:pPr algn="ctr"/>
              <a:r>
                <a:rPr lang="en-US" sz="3000" dirty="0">
                  <a:latin typeface="Qarmic sans" panose="02000500000000000000" pitchFamily="2" charset="0"/>
                </a:rPr>
                <a:t>P</a:t>
              </a:r>
              <a:r>
                <a:rPr lang="en-US" sz="3000" dirty="0" smtClean="0">
                  <a:latin typeface="Qarmic sans" panose="02000500000000000000" pitchFamily="2" charset="0"/>
                </a:rPr>
                <a:t>roactive</a:t>
              </a:r>
              <a:endParaRPr lang="en-US" sz="3000" dirty="0">
                <a:latin typeface="Qarmic sans" panose="02000500000000000000" pitchFamily="2" charset="0"/>
              </a:endParaRPr>
            </a:p>
          </p:txBody>
        </p:sp>
      </p:grpSp>
      <p:grpSp>
        <p:nvGrpSpPr>
          <p:cNvPr id="23" name="Group 22"/>
          <p:cNvGrpSpPr/>
          <p:nvPr/>
        </p:nvGrpSpPr>
        <p:grpSpPr>
          <a:xfrm>
            <a:off x="9051064" y="5452030"/>
            <a:ext cx="3140936" cy="1284590"/>
            <a:chOff x="6745916" y="4702776"/>
            <a:chExt cx="3981224" cy="1905206"/>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916" y="4702776"/>
              <a:ext cx="3981224" cy="1905206"/>
            </a:xfrm>
            <a:prstGeom prst="rect">
              <a:avLst/>
            </a:prstGeom>
          </p:spPr>
        </p:pic>
        <p:sp>
          <p:nvSpPr>
            <p:cNvPr id="22" name="TextBox 21"/>
            <p:cNvSpPr txBox="1"/>
            <p:nvPr/>
          </p:nvSpPr>
          <p:spPr>
            <a:xfrm>
              <a:off x="7255746" y="5284423"/>
              <a:ext cx="2961564" cy="553998"/>
            </a:xfrm>
            <a:prstGeom prst="rect">
              <a:avLst/>
            </a:prstGeom>
            <a:noFill/>
          </p:spPr>
          <p:txBody>
            <a:bodyPr wrap="square" rtlCol="0">
              <a:spAutoFit/>
            </a:bodyPr>
            <a:lstStyle/>
            <a:p>
              <a:pPr algn="ctr"/>
              <a:r>
                <a:rPr lang="en-US" sz="3000" dirty="0" smtClean="0">
                  <a:latin typeface="Qarmic sans" panose="02000500000000000000" pitchFamily="2" charset="0"/>
                </a:rPr>
                <a:t>Reactive</a:t>
              </a:r>
              <a:endParaRPr lang="en-US" sz="3000" dirty="0">
                <a:latin typeface="Qarmic sans" panose="02000500000000000000" pitchFamily="2" charset="0"/>
              </a:endParaRPr>
            </a:p>
          </p:txBody>
        </p:sp>
      </p:gr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52791" y="4672106"/>
            <a:ext cx="1645925" cy="613231"/>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197" y="4676616"/>
            <a:ext cx="1712598" cy="711925"/>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63641" y="2190"/>
            <a:ext cx="7264719" cy="5250886"/>
          </a:xfrm>
          <a:prstGeom prst="rect">
            <a:avLst/>
          </a:prstGeom>
        </p:spPr>
      </p:pic>
      <p:sp>
        <p:nvSpPr>
          <p:cNvPr id="9" name="TextBox 8"/>
          <p:cNvSpPr txBox="1"/>
          <p:nvPr/>
        </p:nvSpPr>
        <p:spPr>
          <a:xfrm>
            <a:off x="3557763" y="5452030"/>
            <a:ext cx="5076475" cy="1015663"/>
          </a:xfrm>
          <a:prstGeom prst="rect">
            <a:avLst/>
          </a:prstGeom>
          <a:noFill/>
        </p:spPr>
        <p:txBody>
          <a:bodyPr wrap="square" rtlCol="0">
            <a:spAutoFit/>
          </a:bodyPr>
          <a:lstStyle/>
          <a:p>
            <a:pPr algn="just"/>
            <a:r>
              <a:rPr lang="en-US" sz="2000" dirty="0" smtClean="0">
                <a:latin typeface="+mj-lt"/>
              </a:rPr>
              <a:t>Hannah lost a game of checkers. Even though she was sad, she smiled and said, “Good game!” Was she being proactive or reactive?</a:t>
            </a:r>
            <a:endParaRPr lang="en-US" sz="2000" dirty="0">
              <a:latin typeface="+mj-lt"/>
            </a:endParaRPr>
          </a:p>
        </p:txBody>
      </p:sp>
      <p:pic>
        <p:nvPicPr>
          <p:cNvPr id="2" name="Sad_Trombone-Joe_Lamb-6654294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336189" y="2638055"/>
            <a:ext cx="609600" cy="609600"/>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80790" y="746178"/>
            <a:ext cx="2430421" cy="3700282"/>
          </a:xfrm>
          <a:prstGeom prst="rect">
            <a:avLst/>
          </a:prstGeom>
        </p:spPr>
      </p:pic>
      <p:sp>
        <p:nvSpPr>
          <p:cNvPr id="13" name="TextBox 12"/>
          <p:cNvSpPr txBox="1"/>
          <p:nvPr/>
        </p:nvSpPr>
        <p:spPr>
          <a:xfrm>
            <a:off x="3594463" y="1512695"/>
            <a:ext cx="5003074" cy="2308324"/>
          </a:xfrm>
          <a:prstGeom prst="rect">
            <a:avLst/>
          </a:prstGeom>
          <a:noFill/>
        </p:spPr>
        <p:txBody>
          <a:bodyPr wrap="square" rtlCol="0">
            <a:spAutoFit/>
          </a:bodyPr>
          <a:lstStyle/>
          <a:p>
            <a:pPr algn="ctr"/>
            <a:r>
              <a:rPr lang="en-US" sz="4800" dirty="0" smtClean="0">
                <a:latin typeface="Qarmic sans" panose="02000500000000000000" pitchFamily="2" charset="0"/>
              </a:rPr>
              <a:t>This was a proactive choice!</a:t>
            </a:r>
            <a:endParaRPr lang="en-US" sz="4800" dirty="0">
              <a:latin typeface="Qarmic sans" panose="02000500000000000000" pitchFamily="2" charset="0"/>
            </a:endParaRPr>
          </a:p>
        </p:txBody>
      </p:sp>
      <p:grpSp>
        <p:nvGrpSpPr>
          <p:cNvPr id="26" name="Group 25"/>
          <p:cNvGrpSpPr/>
          <p:nvPr/>
        </p:nvGrpSpPr>
        <p:grpSpPr>
          <a:xfrm>
            <a:off x="10028143" y="4129088"/>
            <a:ext cx="1487741" cy="1322942"/>
            <a:chOff x="1332764" y="552124"/>
            <a:chExt cx="1487741" cy="1322942"/>
          </a:xfrm>
        </p:grpSpPr>
        <p:cxnSp>
          <p:nvCxnSpPr>
            <p:cNvPr id="18" name="Straight Connector 17"/>
            <p:cNvCxnSpPr/>
            <p:nvPr/>
          </p:nvCxnSpPr>
          <p:spPr>
            <a:xfrm flipH="1">
              <a:off x="1366249" y="552124"/>
              <a:ext cx="1303943" cy="1275833"/>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332764" y="582620"/>
              <a:ext cx="1487741" cy="1292446"/>
            </a:xfrm>
            <a:prstGeom prst="line">
              <a:avLst/>
            </a:prstGeom>
            <a:ln w="76200">
              <a:solidFill>
                <a:srgbClr val="C00000"/>
              </a:solidFill>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pic>
        <p:nvPicPr>
          <p:cNvPr id="3"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353323" y="2889533"/>
            <a:ext cx="609600" cy="609600"/>
          </a:xfrm>
          <a:prstGeom prst="rect">
            <a:avLst/>
          </a:prstGeom>
        </p:spPr>
      </p:pic>
      <p:sp>
        <p:nvSpPr>
          <p:cNvPr id="4" name="TextBox 3"/>
          <p:cNvSpPr txBox="1"/>
          <p:nvPr/>
        </p:nvSpPr>
        <p:spPr>
          <a:xfrm>
            <a:off x="3540160" y="5449133"/>
            <a:ext cx="5111679" cy="1015663"/>
          </a:xfrm>
          <a:prstGeom prst="rect">
            <a:avLst/>
          </a:prstGeom>
          <a:noFill/>
        </p:spPr>
        <p:txBody>
          <a:bodyPr wrap="square" rtlCol="0">
            <a:spAutoFit/>
          </a:bodyPr>
          <a:lstStyle/>
          <a:p>
            <a:r>
              <a:rPr lang="en-US" sz="2000" dirty="0" smtClean="0">
                <a:latin typeface="+mj-lt"/>
              </a:rPr>
              <a:t>Hannah made a proactive choice by being polite even though she felt sad. She choose how to act instead of just reacting to how she felt.</a:t>
            </a:r>
            <a:endParaRPr lang="en-US" sz="2000" dirty="0">
              <a:latin typeface="+mj-lt"/>
            </a:endParaRPr>
          </a:p>
        </p:txBody>
      </p:sp>
      <p:pic>
        <p:nvPicPr>
          <p:cNvPr id="25" name="Motorcycle Pass By-SoundBible.com-2065834786">
            <a:hlinkClick r:id="" action="ppaction://media"/>
          </p:cNvPr>
          <p:cNvPicPr>
            <a:picLocks noChangeAspect="1"/>
          </p:cNvPicPr>
          <p:nvPr>
            <a:audioFile r:link="rId5"/>
            <p:extLst>
              <p:ext uri="{DAA4B4D4-6D71-4841-9C94-3DE7FCFB9230}">
                <p14:media xmlns:p14="http://schemas.microsoft.com/office/powerpoint/2010/main" r:embed="rId6">
                  <p14:trim st="1141" end="1349.3287"/>
                  <p14:fade out="1000"/>
                </p14:media>
              </p:ext>
            </p:extLst>
          </p:nvPr>
        </p:nvPicPr>
        <p:blipFill>
          <a:blip r:embed="rId13"/>
          <a:stretch>
            <a:fillRect/>
          </a:stretch>
        </p:blipFill>
        <p:spPr>
          <a:xfrm>
            <a:off x="-1429068" y="3033749"/>
            <a:ext cx="541867" cy="541867"/>
          </a:xfrm>
          <a:prstGeom prst="rect">
            <a:avLst/>
          </a:prstGeom>
        </p:spPr>
      </p:pic>
    </p:spTree>
    <p:extLst>
      <p:ext uri="{BB962C8B-B14F-4D97-AF65-F5344CB8AC3E}">
        <p14:creationId xmlns:p14="http://schemas.microsoft.com/office/powerpoint/2010/main" val="172464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withEffect">
                                  <p:stCondLst>
                                    <p:cond delay="0"/>
                                  </p:stCondLst>
                                  <p:childTnLst>
                                    <p:cmd type="call" cmd="playFrom(0.0)">
                                      <p:cBhvr>
                                        <p:cTn id="7" dur="2367" fill="hold"/>
                                        <p:tgtEl>
                                          <p:spTgt spid="3"/>
                                        </p:tgtEl>
                                      </p:cBhvr>
                                    </p:cmd>
                                  </p:childTnLst>
                                </p:cTn>
                              </p:par>
                              <p:par>
                                <p:cTn id="8" presetID="1" presetClass="mediacall" presetSubtype="0" fill="hold" nodeType="withEffect">
                                  <p:stCondLst>
                                    <p:cond delay="0"/>
                                  </p:stCondLst>
                                  <p:childTnLst>
                                    <p:cmd type="call" cmd="playFrom(0.0)">
                                      <p:cBhvr>
                                        <p:cTn id="9" dur="2292" fill="hold"/>
                                        <p:tgtEl>
                                          <p:spTgt spid="25"/>
                                        </p:tgtEl>
                                      </p:cBhvr>
                                    </p:cmd>
                                  </p:childTnLst>
                                </p:cTn>
                              </p:par>
                              <p:par>
                                <p:cTn id="10" presetID="2" presetClass="exit" presetSubtype="8" fill="hold" nodeType="withEffect">
                                  <p:stCondLst>
                                    <p:cond delay="80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200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53" presetClass="entr" presetSubtype="16" fill="hold" grpId="0" nodeType="withEffect">
                                  <p:stCondLst>
                                    <p:cond delay="2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3000"/>
                            </p:stCondLst>
                            <p:childTnLst>
                              <p:par>
                                <p:cTn id="23" presetID="10" presetClass="exit" presetSubtype="0" fill="hold" grpId="0" nodeType="after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178" fill="hold"/>
                                        <p:tgtEl>
                                          <p:spTgt spid="2"/>
                                        </p:tgtEl>
                                      </p:cBhvr>
                                    </p:cmd>
                                  </p:childTnLst>
                                </p:cTn>
                              </p:par>
                              <p:par>
                                <p:cTn id="35" presetID="8" presetClass="emph" presetSubtype="0" fill="hold" nodeType="withEffect">
                                  <p:stCondLst>
                                    <p:cond delay="0"/>
                                  </p:stCondLst>
                                  <p:childTnLst>
                                    <p:animRot by="10800000">
                                      <p:cBhvr>
                                        <p:cTn id="36" dur="500" fill="hold"/>
                                        <p:tgtEl>
                                          <p:spTgt spid="5"/>
                                        </p:tgtEl>
                                        <p:attrNameLst>
                                          <p:attrName>r</p:attrName>
                                        </p:attrNameLst>
                                      </p:cBhvr>
                                    </p:animRo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4178"/>
                            </p:stCondLst>
                            <p:childTnLst>
                              <p:par>
                                <p:cTn id="40" presetID="1" presetClass="exit" presetSubtype="0" fill="hold" nodeType="after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showWhenStopped="0">
                <p:cTn id="42" fill="hold" display="0">
                  <p:stCondLst>
                    <p:cond delay="indefinite"/>
                  </p:stCondLst>
                  <p:endCondLst>
                    <p:cond evt="onStopAudio" delay="0">
                      <p:tgtEl>
                        <p:sldTgt/>
                      </p:tgtEl>
                    </p:cond>
                  </p:endCondLst>
                </p:cTn>
                <p:tgtEl>
                  <p:spTgt spid="3"/>
                </p:tgtEl>
              </p:cMediaNode>
            </p:audio>
            <p:audio>
              <p:cMediaNode vol="80000" showWhenStopped="0">
                <p:cTn id="43" fill="hold" display="0">
                  <p:stCondLst>
                    <p:cond delay="indefinite"/>
                  </p:stCondLst>
                  <p:endCondLst>
                    <p:cond evt="onStopAudio" delay="0">
                      <p:tgtEl>
                        <p:sldTgt/>
                      </p:tgtEl>
                    </p:cond>
                  </p:endCondLst>
                </p:cTn>
                <p:tgtEl>
                  <p:spTgt spid="25"/>
                </p:tgtEl>
              </p:cMediaNode>
            </p:audio>
          </p:childTnLst>
        </p:cTn>
      </p:par>
    </p:tnLst>
    <p:bldLst>
      <p:bldP spid="9" grpId="0"/>
      <p:bldP spid="1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7.1"/>
</p:tagLst>
</file>

<file path=ppt/tags/tag11.xml><?xml version="1.0" encoding="utf-8"?>
<p:tagLst xmlns:a="http://schemas.openxmlformats.org/drawingml/2006/main" xmlns:r="http://schemas.openxmlformats.org/officeDocument/2006/relationships" xmlns:p="http://schemas.openxmlformats.org/presentationml/2006/main">
  <p:tag name="TIMING" val="|7.5"/>
</p:tagLst>
</file>

<file path=ppt/tags/tag12.xml><?xml version="1.0" encoding="utf-8"?>
<p:tagLst xmlns:a="http://schemas.openxmlformats.org/drawingml/2006/main" xmlns:r="http://schemas.openxmlformats.org/officeDocument/2006/relationships" xmlns:p="http://schemas.openxmlformats.org/presentationml/2006/main">
  <p:tag name="TIMING" val="|7.4"/>
</p:tagLst>
</file>

<file path=ppt/tags/tag13.xml><?xml version="1.0" encoding="utf-8"?>
<p:tagLst xmlns:a="http://schemas.openxmlformats.org/drawingml/2006/main" xmlns:r="http://schemas.openxmlformats.org/officeDocument/2006/relationships" xmlns:p="http://schemas.openxmlformats.org/presentationml/2006/main">
  <p:tag name="TIMING" val="|1.2|2.4|2.2"/>
</p:tagLst>
</file>

<file path=ppt/tags/tag2.xml><?xml version="1.0" encoding="utf-8"?>
<p:tagLst xmlns:a="http://schemas.openxmlformats.org/drawingml/2006/main" xmlns:r="http://schemas.openxmlformats.org/officeDocument/2006/relationships" xmlns:p="http://schemas.openxmlformats.org/presentationml/2006/main">
  <p:tag name="TIMING" val="|1|1.6|1.5|1.4|1.4|1.4|1.3|1.3"/>
</p:tagLst>
</file>

<file path=ppt/tags/tag3.xml><?xml version="1.0" encoding="utf-8"?>
<p:tagLst xmlns:a="http://schemas.openxmlformats.org/drawingml/2006/main" xmlns:r="http://schemas.openxmlformats.org/officeDocument/2006/relationships" xmlns:p="http://schemas.openxmlformats.org/presentationml/2006/main">
  <p:tag name="TIMING" val="|1|1.6|1.5|1.4|1.4|1.4|1.3|1.3"/>
</p:tagLst>
</file>

<file path=ppt/tags/tag4.xml><?xml version="1.0" encoding="utf-8"?>
<p:tagLst xmlns:a="http://schemas.openxmlformats.org/drawingml/2006/main" xmlns:r="http://schemas.openxmlformats.org/officeDocument/2006/relationships" xmlns:p="http://schemas.openxmlformats.org/presentationml/2006/main">
  <p:tag name="TIMING" val="|1|1.6|1.5|1.4|1.4|1.4|1.3|1.3"/>
</p:tagLst>
</file>

<file path=ppt/tags/tag5.xml><?xml version="1.0" encoding="utf-8"?>
<p:tagLst xmlns:a="http://schemas.openxmlformats.org/drawingml/2006/main" xmlns:r="http://schemas.openxmlformats.org/officeDocument/2006/relationships" xmlns:p="http://schemas.openxmlformats.org/presentationml/2006/main">
  <p:tag name="TIMING" val="|1|1.6|1.5|1.4|1.4|1.4|1.3|1.3"/>
</p:tagLst>
</file>

<file path=ppt/tags/tag6.xml><?xml version="1.0" encoding="utf-8"?>
<p:tagLst xmlns:a="http://schemas.openxmlformats.org/drawingml/2006/main" xmlns:r="http://schemas.openxmlformats.org/officeDocument/2006/relationships" xmlns:p="http://schemas.openxmlformats.org/presentationml/2006/main">
  <p:tag name="TIMING" val="|1.3|2.8|3.8|3.9|4"/>
</p:tagLst>
</file>

<file path=ppt/tags/tag7.xml><?xml version="1.0" encoding="utf-8"?>
<p:tagLst xmlns:a="http://schemas.openxmlformats.org/drawingml/2006/main" xmlns:r="http://schemas.openxmlformats.org/officeDocument/2006/relationships" xmlns:p="http://schemas.openxmlformats.org/presentationml/2006/main">
  <p:tag name="TIMING" val="|1.1|3|4.1|4.1|4"/>
</p:tagLst>
</file>

<file path=ppt/tags/tag8.xml><?xml version="1.0" encoding="utf-8"?>
<p:tagLst xmlns:a="http://schemas.openxmlformats.org/drawingml/2006/main" xmlns:r="http://schemas.openxmlformats.org/officeDocument/2006/relationships" xmlns:p="http://schemas.openxmlformats.org/presentationml/2006/main">
  <p:tag name="TIMING" val="|1|1.6|6.7"/>
</p:tagLst>
</file>

<file path=ppt/tags/tag9.xml><?xml version="1.0" encoding="utf-8"?>
<p:tagLst xmlns:a="http://schemas.openxmlformats.org/drawingml/2006/main" xmlns:r="http://schemas.openxmlformats.org/officeDocument/2006/relationships" xmlns:p="http://schemas.openxmlformats.org/presentationml/2006/main">
  <p:tag name="TIMING" val="|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973</Words>
  <Application>Microsoft Macintosh PowerPoint</Application>
  <PresentationFormat>Custom</PresentationFormat>
  <Paragraphs>100</Paragraphs>
  <Slides>17</Slides>
  <Notes>4</Notes>
  <HiddenSlides>0</HiddenSlides>
  <MMClips>28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 Light</vt:lpstr>
      <vt:lpstr>Qarmic sans</vt:lpstr>
      <vt:lpstr>Sofia Pro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Coates</dc:creator>
  <cp:lastModifiedBy>Kahina Parrish</cp:lastModifiedBy>
  <cp:revision>155</cp:revision>
  <dcterms:created xsi:type="dcterms:W3CDTF">2013-10-24T23:23:49Z</dcterms:created>
  <dcterms:modified xsi:type="dcterms:W3CDTF">2016-11-01T19:32:21Z</dcterms:modified>
</cp:coreProperties>
</file>