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4D4D64-64CC-4671-A63F-E77E0125962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5A8C14C-5162-4F81-AEAF-64AAC942B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4D64-64CC-4671-A63F-E77E0125962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C14C-5162-4F81-AEAF-64AAC942B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4D64-64CC-4671-A63F-E77E0125962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C14C-5162-4F81-AEAF-64AAC942B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4D4D64-64CC-4671-A63F-E77E0125962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C14C-5162-4F81-AEAF-64AAC942B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4D4D64-64CC-4671-A63F-E77E0125962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5A8C14C-5162-4F81-AEAF-64AAC942B66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4D4D64-64CC-4671-A63F-E77E0125962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A8C14C-5162-4F81-AEAF-64AAC942B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4D4D64-64CC-4671-A63F-E77E0125962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5A8C14C-5162-4F81-AEAF-64AAC942B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4D64-64CC-4671-A63F-E77E0125962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C14C-5162-4F81-AEAF-64AAC942B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4D4D64-64CC-4671-A63F-E77E0125962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A8C14C-5162-4F81-AEAF-64AAC942B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4D4D64-64CC-4671-A63F-E77E0125962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5A8C14C-5162-4F81-AEAF-64AAC942B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4D4D64-64CC-4671-A63F-E77E0125962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5A8C14C-5162-4F81-AEAF-64AAC942B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4D4D64-64CC-4671-A63F-E77E0125962E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5A8C14C-5162-4F81-AEAF-64AAC942B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.purdue.edu/providerparent/Guidance-Discipline/MakingDiscPositive.htm" TargetMode="External"/><Relationship Id="rId2" Type="http://schemas.openxmlformats.org/officeDocument/2006/relationships/hyperlink" Target="http://www.nospank.net/arnall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Discipline Makes All of the Difference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Kahina Parrish, Counselor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step is to set clear expectations for your </a:t>
            </a:r>
            <a:r>
              <a:rPr lang="en-US" dirty="0" smtClean="0"/>
              <a:t>child.</a:t>
            </a:r>
            <a:endParaRPr lang="en-US" dirty="0" smtClean="0"/>
          </a:p>
          <a:p>
            <a:r>
              <a:rPr lang="en-US" dirty="0" smtClean="0"/>
              <a:t>Share these expectations with your child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 smtClean="0"/>
              <a:t>be sure the child understands </a:t>
            </a:r>
            <a:r>
              <a:rPr lang="en-US" dirty="0" smtClean="0"/>
              <a:t>them.</a:t>
            </a:r>
            <a:endParaRPr lang="en-US" dirty="0" smtClean="0"/>
          </a:p>
          <a:p>
            <a:r>
              <a:rPr lang="en-US" dirty="0" smtClean="0"/>
              <a:t>Show your child what you </a:t>
            </a:r>
            <a:r>
              <a:rPr lang="en-US" dirty="0" smtClean="0"/>
              <a:t>expect.</a:t>
            </a:r>
            <a:endParaRPr lang="en-US" dirty="0" smtClean="0"/>
          </a:p>
          <a:p>
            <a:r>
              <a:rPr lang="en-US" dirty="0" smtClean="0"/>
              <a:t>Follow through with the established consequence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 smtClean="0"/>
              <a:t>reteaching each </a:t>
            </a:r>
            <a:r>
              <a:rPr lang="en-US" dirty="0" smtClean="0"/>
              <a:t>time.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The most common discipline tools used for younger children up to preschool age are redirection, substitution, supervision, offering choices, changing the environment, ensuring enough nourishment, sleep, stimulation </a:t>
            </a:r>
            <a:r>
              <a:rPr lang="en-US" sz="2000" dirty="0"/>
              <a:t>&amp;</a:t>
            </a:r>
            <a:r>
              <a:rPr lang="en-US" sz="2000" dirty="0" smtClean="0"/>
              <a:t> </a:t>
            </a:r>
            <a:r>
              <a:rPr lang="en-US" sz="2000" dirty="0" smtClean="0"/>
              <a:t>attention. Most discipline at this age is </a:t>
            </a:r>
            <a:r>
              <a:rPr lang="en-US" sz="2000" u="sng" dirty="0" smtClean="0"/>
              <a:t>prevention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The most effective discipline tools used for older, school-aged children </a:t>
            </a:r>
            <a:r>
              <a:rPr lang="en-US" sz="2000" dirty="0"/>
              <a:t>&amp;</a:t>
            </a:r>
            <a:r>
              <a:rPr lang="en-US" sz="2000" dirty="0" smtClean="0"/>
              <a:t> </a:t>
            </a:r>
            <a:r>
              <a:rPr lang="en-US" sz="2000" dirty="0" smtClean="0"/>
              <a:t>teens are active listening, "I" messages, time in, changing the environment, modeling, related consequences, </a:t>
            </a:r>
            <a:r>
              <a:rPr lang="en-US" sz="2000" dirty="0"/>
              <a:t>&amp;</a:t>
            </a:r>
            <a:r>
              <a:rPr lang="en-US" sz="2000" dirty="0" smtClean="0"/>
              <a:t> </a:t>
            </a:r>
            <a:r>
              <a:rPr lang="en-US" sz="2000" dirty="0" smtClean="0"/>
              <a:t>problem solving. Family meetings are also especially effective for this age.</a:t>
            </a:r>
          </a:p>
          <a:p>
            <a:r>
              <a:rPr lang="en-US" sz="2000" dirty="0" smtClean="0"/>
              <a:t>Time in=  is taking a break to do something positive</a:t>
            </a:r>
          </a:p>
          <a:p>
            <a:r>
              <a:rPr lang="en-US" sz="2000" dirty="0" smtClean="0"/>
              <a:t>I messages= I feel ________ when you __________</a:t>
            </a:r>
          </a:p>
          <a:p>
            <a:r>
              <a:rPr lang="en-US" sz="2000" dirty="0" smtClean="0"/>
              <a:t>Related consequences= consequences that go directly with the action (if a child throws </a:t>
            </a:r>
            <a:r>
              <a:rPr lang="en-US" sz="2000" dirty="0"/>
              <a:t>&amp;</a:t>
            </a:r>
            <a:r>
              <a:rPr lang="en-US" sz="2000" dirty="0" smtClean="0"/>
              <a:t> </a:t>
            </a:r>
            <a:r>
              <a:rPr lang="en-US" sz="2000" dirty="0" smtClean="0"/>
              <a:t>breaks something, that child would clean up the mess </a:t>
            </a:r>
            <a:r>
              <a:rPr lang="en-US" sz="2000" dirty="0"/>
              <a:t>&amp;</a:t>
            </a:r>
            <a:r>
              <a:rPr lang="en-US" sz="2000" dirty="0" smtClean="0"/>
              <a:t> </a:t>
            </a:r>
            <a:r>
              <a:rPr lang="en-US" sz="2000" dirty="0" smtClean="0"/>
              <a:t>fix or replace the broken item.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crucial discipline tool often overlooked is meeting the needs of parents. Parents who are hungry, tired, stressed, need support </a:t>
            </a:r>
            <a:r>
              <a:rPr lang="en-US" sz="2000" dirty="0"/>
              <a:t>&amp;</a:t>
            </a:r>
            <a:r>
              <a:rPr lang="en-US" sz="2000" dirty="0" smtClean="0"/>
              <a:t>/or </a:t>
            </a:r>
            <a:r>
              <a:rPr lang="en-US" sz="2000" dirty="0" smtClean="0"/>
              <a:t>a time-in don't often make the best parenting decisions. </a:t>
            </a:r>
          </a:p>
          <a:p>
            <a:r>
              <a:rPr lang="en-US" sz="2000" dirty="0" smtClean="0"/>
              <a:t>You can't raise a child in a dictatorship </a:t>
            </a:r>
            <a:r>
              <a:rPr lang="en-US" sz="2000" dirty="0"/>
              <a:t>&amp;</a:t>
            </a:r>
            <a:r>
              <a:rPr lang="en-US" sz="2000" dirty="0" smtClean="0"/>
              <a:t> </a:t>
            </a:r>
            <a:r>
              <a:rPr lang="en-US" sz="2000" dirty="0" smtClean="0"/>
              <a:t>expect them to function as an adult in a democracy. </a:t>
            </a:r>
          </a:p>
          <a:p>
            <a:r>
              <a:rPr lang="en-US" sz="2000" dirty="0" smtClean="0"/>
              <a:t>Many parents don't use punishment in raising caring, responsible children. It takes practice </a:t>
            </a:r>
            <a:r>
              <a:rPr lang="en-US" sz="2000" dirty="0" smtClean="0"/>
              <a:t>&amp; </a:t>
            </a:r>
            <a:r>
              <a:rPr lang="en-US" sz="2000" dirty="0" smtClean="0"/>
              <a:t>plenty of patience — something every parent can learn. Your child will appreciate it. </a:t>
            </a:r>
          </a:p>
          <a:p>
            <a:r>
              <a:rPr lang="en-US" sz="2000" dirty="0" smtClean="0"/>
              <a:t>Think about it: How has your method worked for you so far?  Trying something new may mean doing discipline less.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References: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http://www.nospank.net/arnall.htm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http://www.ces.purdue.edu/providerparent/Guidance-Discipline/MakingDiscPositive.htm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b="1" dirty="0" smtClean="0"/>
              <a:t>Thank </a:t>
            </a:r>
            <a:r>
              <a:rPr lang="en-US" sz="5400" b="1" dirty="0" smtClean="0"/>
              <a:t>you!</a:t>
            </a:r>
            <a:endParaRPr lang="en-US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Types of Discipline</a:t>
            </a:r>
          </a:p>
          <a:p>
            <a:r>
              <a:rPr lang="en-US" sz="2800" u="sng" dirty="0" smtClean="0"/>
              <a:t>Authoritarian-</a:t>
            </a:r>
            <a:r>
              <a:rPr lang="en-US" sz="2800" dirty="0" smtClean="0"/>
              <a:t> unquestioned obedience is required </a:t>
            </a:r>
            <a:r>
              <a:rPr lang="en-US" sz="2800" dirty="0"/>
              <a:t>&amp;</a:t>
            </a:r>
            <a:r>
              <a:rPr lang="en-US" sz="2800" dirty="0" smtClean="0"/>
              <a:t> </a:t>
            </a:r>
            <a:r>
              <a:rPr lang="en-US" sz="2800" dirty="0" smtClean="0"/>
              <a:t>little to no reteaching or explanation is </a:t>
            </a:r>
            <a:r>
              <a:rPr lang="en-US" sz="2800" dirty="0" smtClean="0"/>
              <a:t>given. </a:t>
            </a:r>
            <a:endParaRPr lang="en-US" sz="2800" dirty="0" smtClean="0"/>
          </a:p>
          <a:p>
            <a:r>
              <a:rPr lang="en-US" sz="2800" u="sng" dirty="0" smtClean="0"/>
              <a:t>Permissive-</a:t>
            </a:r>
            <a:r>
              <a:rPr lang="en-US" sz="2800" dirty="0" smtClean="0"/>
              <a:t> there are few rules </a:t>
            </a:r>
            <a:r>
              <a:rPr lang="en-US" sz="2800" dirty="0"/>
              <a:t>&amp;</a:t>
            </a:r>
            <a:r>
              <a:rPr lang="en-US" sz="2800" dirty="0" smtClean="0"/>
              <a:t> </a:t>
            </a:r>
            <a:r>
              <a:rPr lang="en-US" sz="2800" dirty="0" smtClean="0"/>
              <a:t>limited </a:t>
            </a:r>
            <a:r>
              <a:rPr lang="en-US" sz="2800" dirty="0" smtClean="0"/>
              <a:t>discipline.</a:t>
            </a:r>
            <a:endParaRPr lang="en-US" sz="2800" dirty="0" smtClean="0"/>
          </a:p>
          <a:p>
            <a:r>
              <a:rPr lang="en-US" sz="2800" u="sng" dirty="0" smtClean="0"/>
              <a:t>Open-</a:t>
            </a:r>
            <a:r>
              <a:rPr lang="en-US" sz="2800" dirty="0" smtClean="0"/>
              <a:t> The goal of discipline is to teach the child self-control.  Parents provide discipline that is geared towards explanation </a:t>
            </a:r>
            <a:r>
              <a:rPr lang="en-US" sz="2800" dirty="0"/>
              <a:t>&amp;</a:t>
            </a:r>
            <a:r>
              <a:rPr lang="en-US" sz="2800" dirty="0" smtClean="0"/>
              <a:t> </a:t>
            </a:r>
            <a:r>
              <a:rPr lang="en-US" sz="2800" dirty="0" smtClean="0"/>
              <a:t>reteaching.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type are you?</a:t>
            </a:r>
          </a:p>
          <a:p>
            <a:r>
              <a:rPr lang="en-US" dirty="0" smtClean="0"/>
              <a:t>What type of discipline style were you raised in?</a:t>
            </a:r>
          </a:p>
          <a:p>
            <a:r>
              <a:rPr lang="en-US" dirty="0" smtClean="0"/>
              <a:t>What did you learn from that experience?</a:t>
            </a:r>
          </a:p>
          <a:p>
            <a:r>
              <a:rPr lang="en-US" dirty="0" smtClean="0"/>
              <a:t>What do you feel your child is learning now?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What results from these discipline styles?</a:t>
            </a:r>
          </a:p>
          <a:p>
            <a:r>
              <a:rPr lang="en-US" sz="2400" dirty="0" smtClean="0"/>
              <a:t>Authoritarian- The child develops obedience through fear, not understanding of the situation or need.  This child may become rebellious, dependent on others, or submissive.</a:t>
            </a:r>
          </a:p>
          <a:p>
            <a:r>
              <a:rPr lang="en-US" sz="2400" dirty="0" smtClean="0"/>
              <a:t>Permissive- This type of discipline instills aggression </a:t>
            </a:r>
            <a:r>
              <a:rPr lang="en-US" sz="2400" dirty="0"/>
              <a:t>&amp;</a:t>
            </a:r>
            <a:r>
              <a:rPr lang="en-US" sz="2400" dirty="0" smtClean="0"/>
              <a:t> </a:t>
            </a:r>
            <a:r>
              <a:rPr lang="en-US" sz="2400" dirty="0" smtClean="0"/>
              <a:t>selfishness.  The child may grow up to be lawless </a:t>
            </a:r>
            <a:r>
              <a:rPr lang="en-US" sz="2400" dirty="0"/>
              <a:t>&amp;</a:t>
            </a:r>
            <a:r>
              <a:rPr lang="en-US" sz="2400" dirty="0" smtClean="0"/>
              <a:t> </a:t>
            </a:r>
            <a:r>
              <a:rPr lang="en-US" sz="2400" dirty="0" smtClean="0"/>
              <a:t>confused.</a:t>
            </a:r>
          </a:p>
          <a:p>
            <a:r>
              <a:rPr lang="en-US" sz="2400" dirty="0" smtClean="0"/>
              <a:t>Open- This child is most likely going to learn to work with others </a:t>
            </a:r>
            <a:r>
              <a:rPr lang="en-US" sz="2400" dirty="0"/>
              <a:t>&amp;</a:t>
            </a:r>
            <a:r>
              <a:rPr lang="en-US" sz="2400" dirty="0" smtClean="0"/>
              <a:t> </a:t>
            </a:r>
            <a:r>
              <a:rPr lang="en-US" sz="2400" dirty="0" smtClean="0"/>
              <a:t>respect self </a:t>
            </a:r>
            <a:r>
              <a:rPr lang="en-US" sz="2400" dirty="0"/>
              <a:t>&amp;</a:t>
            </a:r>
            <a:r>
              <a:rPr lang="en-US" sz="2400" dirty="0" smtClean="0"/>
              <a:t> </a:t>
            </a:r>
            <a:r>
              <a:rPr lang="en-US" sz="2400" dirty="0" smtClean="0"/>
              <a:t>others.  As an adult, this child is most able to make decisions while thinking of the needs of others, as well as self.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Positive Parenting: </a:t>
            </a:r>
          </a:p>
          <a:p>
            <a:pPr>
              <a:buNone/>
            </a:pPr>
            <a:r>
              <a:rPr lang="en-US" dirty="0" smtClean="0"/>
              <a:t>Developing your democratic style-</a:t>
            </a:r>
          </a:p>
          <a:p>
            <a:pPr algn="ctr">
              <a:buNone/>
            </a:pPr>
            <a:r>
              <a:rPr lang="en-US" b="1" dirty="0" smtClean="0"/>
              <a:t>What is discipline?  </a:t>
            </a:r>
          </a:p>
          <a:p>
            <a:r>
              <a:rPr lang="en-US" dirty="0" smtClean="0"/>
              <a:t>Teaches the child life-long skills for good character, such as responsibility and self-control. </a:t>
            </a:r>
          </a:p>
          <a:p>
            <a:r>
              <a:rPr lang="en-US" dirty="0" smtClean="0"/>
              <a:t>Protects the child </a:t>
            </a:r>
          </a:p>
          <a:p>
            <a:r>
              <a:rPr lang="en-US" dirty="0" smtClean="0"/>
              <a:t>Instills values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Effective Discipline:</a:t>
            </a:r>
          </a:p>
          <a:p>
            <a:r>
              <a:rPr lang="en-US" sz="1900" dirty="0" smtClean="0"/>
              <a:t>Effective discipline uses real world "cause </a:t>
            </a:r>
            <a:r>
              <a:rPr lang="en-US" sz="1900" dirty="0"/>
              <a:t>&amp;</a:t>
            </a:r>
            <a:r>
              <a:rPr lang="en-US" sz="1900" dirty="0" smtClean="0"/>
              <a:t> </a:t>
            </a:r>
            <a:r>
              <a:rPr lang="en-US" sz="1900" dirty="0" smtClean="0"/>
              <a:t>effect" learning experiences. Effective discipline teaches children how to think for themselves. It doesn't just force them to obey. The world is a different place than 30 years ago. We don't want our children to just blindly obey.</a:t>
            </a:r>
          </a:p>
          <a:p>
            <a:r>
              <a:rPr lang="en-US" sz="1800" dirty="0" smtClean="0"/>
              <a:t>Effective discipline is </a:t>
            </a:r>
            <a:r>
              <a:rPr lang="en-US" sz="1800" u="sng" dirty="0" smtClean="0"/>
              <a:t>proactive</a:t>
            </a:r>
            <a:r>
              <a:rPr lang="en-US" sz="1800" dirty="0" smtClean="0"/>
              <a:t>. Parents find underlying causes of misbehavior as well as teach future desired behavior. </a:t>
            </a:r>
          </a:p>
          <a:p>
            <a:r>
              <a:rPr lang="en-US" sz="1800" dirty="0" smtClean="0"/>
              <a:t>Effective discipline is mutually respectful: Treating the child as you expect to be treated.  Although parents have far more experience </a:t>
            </a:r>
            <a:r>
              <a:rPr lang="en-US" sz="1800" dirty="0"/>
              <a:t>&amp;</a:t>
            </a:r>
            <a:r>
              <a:rPr lang="en-US" sz="1800" dirty="0" smtClean="0"/>
              <a:t> </a:t>
            </a:r>
            <a:r>
              <a:rPr lang="en-US" sz="1800" dirty="0" smtClean="0"/>
              <a:t>knowledge than their children, both parent </a:t>
            </a:r>
            <a:r>
              <a:rPr lang="en-US" sz="1800" dirty="0"/>
              <a:t>&amp;</a:t>
            </a:r>
            <a:r>
              <a:rPr lang="en-US" sz="1800" dirty="0" smtClean="0"/>
              <a:t> </a:t>
            </a:r>
            <a:r>
              <a:rPr lang="en-US" sz="1800" dirty="0" smtClean="0"/>
              <a:t>child have the same right of having their feelings </a:t>
            </a:r>
            <a:r>
              <a:rPr lang="en-US" sz="1800" dirty="0"/>
              <a:t>&amp;</a:t>
            </a:r>
            <a:r>
              <a:rPr lang="en-US" sz="1800" dirty="0" smtClean="0"/>
              <a:t> </a:t>
            </a:r>
            <a:r>
              <a:rPr lang="en-US" sz="1800" dirty="0" smtClean="0"/>
              <a:t>dignity equally respected.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discipline is ninety percent prevention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 smtClean="0"/>
              <a:t>ten percent correction. </a:t>
            </a:r>
          </a:p>
          <a:p>
            <a:r>
              <a:rPr lang="en-US" dirty="0" smtClean="0"/>
              <a:t>Effective discipline is kind, firm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 smtClean="0"/>
              <a:t>safe. </a:t>
            </a:r>
          </a:p>
          <a:p>
            <a:r>
              <a:rPr lang="en-US" dirty="0" smtClean="0"/>
              <a:t>Effective discipline is as fair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 smtClean="0"/>
              <a:t>consistent as possible. </a:t>
            </a:r>
          </a:p>
          <a:p>
            <a:r>
              <a:rPr lang="en-US" dirty="0" smtClean="0"/>
              <a:t>Effective discipline does not involve arguments or power struggles.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“Children don't really misbehave. They act in inappropriate ways to get their needs met. The job of parents is to meet those needs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 smtClean="0"/>
              <a:t>teach children how to get them met in socially appropriate ways.”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big question is “how?”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of the effective methods of discipline that you have used to: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Get kids in bed on time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Get kids to do their homework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Get kids to clean their room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Others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98</TotalTime>
  <Words>791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Discipline Makes All of the Difference</vt:lpstr>
      <vt:lpstr>Discipline</vt:lpstr>
      <vt:lpstr>Discipline</vt:lpstr>
      <vt:lpstr>Discipline</vt:lpstr>
      <vt:lpstr>Discipline</vt:lpstr>
      <vt:lpstr>Discipline</vt:lpstr>
      <vt:lpstr>Discipline</vt:lpstr>
      <vt:lpstr>Discipline</vt:lpstr>
      <vt:lpstr>Discipline</vt:lpstr>
      <vt:lpstr>Discipline</vt:lpstr>
      <vt:lpstr>Discipline</vt:lpstr>
      <vt:lpstr>Discipline</vt:lpstr>
      <vt:lpstr>Discipline</vt:lpstr>
    </vt:vector>
  </TitlesOfParts>
  <Company>Lewisville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Discipline Makes all the Difference</dc:title>
  <dc:creator>savinonl</dc:creator>
  <cp:lastModifiedBy>LocalAdmin</cp:lastModifiedBy>
  <cp:revision>18</cp:revision>
  <dcterms:created xsi:type="dcterms:W3CDTF">2009-10-14T13:22:12Z</dcterms:created>
  <dcterms:modified xsi:type="dcterms:W3CDTF">2015-04-20T21:31:37Z</dcterms:modified>
</cp:coreProperties>
</file>