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8"/>
  </p:notesMasterIdLst>
  <p:sldIdLst>
    <p:sldId id="267" r:id="rId4"/>
    <p:sldId id="268" r:id="rId5"/>
    <p:sldId id="269" r:id="rId6"/>
    <p:sldId id="275" r:id="rId7"/>
    <p:sldId id="265" r:id="rId8"/>
    <p:sldId id="257" r:id="rId9"/>
    <p:sldId id="258" r:id="rId10"/>
    <p:sldId id="259" r:id="rId11"/>
    <p:sldId id="260" r:id="rId12"/>
    <p:sldId id="272" r:id="rId13"/>
    <p:sldId id="271" r:id="rId14"/>
    <p:sldId id="273" r:id="rId15"/>
    <p:sldId id="274"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26BD"/>
    <a:srgbClr val="8DC2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6D5ED-2FF5-493A-99BA-292F2F985B41}" type="datetimeFigureOut">
              <a:rPr lang="en-US" smtClean="0"/>
              <a:t>4/17/2018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49D86-B153-4439-AFA4-3C13CF73A291}" type="slidenum">
              <a:rPr lang="en-US" smtClean="0"/>
              <a:t>‹#›</a:t>
            </a:fld>
            <a:endParaRPr lang="en-US"/>
          </a:p>
        </p:txBody>
      </p:sp>
    </p:spTree>
    <p:extLst>
      <p:ext uri="{BB962C8B-B14F-4D97-AF65-F5344CB8AC3E}">
        <p14:creationId xmlns:p14="http://schemas.microsoft.com/office/powerpoint/2010/main" val="77141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4/17/2018 12:13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4/17/2018 12:13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4/17/2018 12:13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4/17/2018 12:13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4/17/2018 12:15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649804"/>
            <a:ext cx="4419599" cy="5674796"/>
          </a:xfrm>
        </p:spPr>
        <p:txBody>
          <a:bodyPr/>
          <a:lstStyle/>
          <a:p>
            <a:pPr algn="ctr"/>
            <a:r>
              <a:rPr lang="en-US" dirty="0"/>
              <a:t>Battle of the Books</a:t>
            </a:r>
            <a:br>
              <a:rPr lang="en-US" dirty="0"/>
            </a:br>
            <a:r>
              <a:rPr lang="en-US" dirty="0"/>
              <a:t>comes back to</a:t>
            </a:r>
            <a:br>
              <a:rPr lang="en-US" dirty="0"/>
            </a:br>
            <a:r>
              <a:rPr lang="en-US" dirty="0"/>
              <a:t> </a:t>
            </a:r>
            <a:r>
              <a:rPr lang="en-US" sz="8000" dirty="0"/>
              <a:t>Sandy Miller ES!!</a:t>
            </a:r>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86668"/>
            <a:ext cx="4157663" cy="452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572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3400" y="1905000"/>
            <a:ext cx="3048000" cy="42672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000000"/>
              </a:solidFill>
              <a:latin typeface="Segoe" pitchFamily="34" charset="0"/>
            </a:endParaRPr>
          </a:p>
        </p:txBody>
      </p:sp>
      <p:sp>
        <p:nvSpPr>
          <p:cNvPr id="3" name="Subtitle 2"/>
          <p:cNvSpPr>
            <a:spLocks noGrp="1"/>
          </p:cNvSpPr>
          <p:nvPr>
            <p:ph type="subTitle" idx="1"/>
          </p:nvPr>
        </p:nvSpPr>
        <p:spPr>
          <a:xfrm>
            <a:off x="4191000" y="914400"/>
            <a:ext cx="4191000" cy="5638800"/>
          </a:xfrm>
          <a:solidFill>
            <a:srgbClr val="8DC2D3"/>
          </a:solidFill>
          <a:ln>
            <a:solidFill>
              <a:srgbClr val="E626BD"/>
            </a:solidFill>
          </a:ln>
        </p:spPr>
        <p:txBody>
          <a:bodyPr>
            <a:noAutofit/>
          </a:bodyPr>
          <a:lstStyle/>
          <a:p>
            <a:pPr algn="ctr"/>
            <a:r>
              <a:rPr lang="en-US" sz="3600" b="1" dirty="0" smtClean="0"/>
              <a:t>Stef Soto, Taco Queen</a:t>
            </a:r>
          </a:p>
          <a:p>
            <a:pPr algn="ctr"/>
            <a:r>
              <a:rPr lang="en-US" sz="2800" dirty="0" smtClean="0"/>
              <a:t>By Jennifer </a:t>
            </a:r>
            <a:r>
              <a:rPr lang="en-US" sz="2800" dirty="0" smtClean="0"/>
              <a:t>Torres</a:t>
            </a:r>
          </a:p>
          <a:p>
            <a:endParaRPr lang="en-US" sz="2800" dirty="0" smtClean="0"/>
          </a:p>
          <a:p>
            <a:r>
              <a:rPr lang="en-US" sz="1800" dirty="0" smtClean="0"/>
              <a:t>Estefania </a:t>
            </a:r>
            <a:r>
              <a:rPr lang="en-US" sz="1800" dirty="0"/>
              <a:t>"Stef" Soto is itching to shake off the onion-and-cilantro embrace of Tia Perla, her family's taco truck. She wants nothing more than for </a:t>
            </a:r>
            <a:r>
              <a:rPr lang="en-US" sz="1800" dirty="0" err="1"/>
              <a:t>Papi</a:t>
            </a:r>
            <a:r>
              <a:rPr lang="en-US" sz="1800" dirty="0"/>
              <a:t> to get a normal job and for Tia Perla to be a distant memory. Then maybe everyone at school will stop seeing her as the Taco Queen.</a:t>
            </a:r>
          </a:p>
          <a:p>
            <a:endParaRPr lang="en-US" sz="1800" dirty="0"/>
          </a:p>
          <a:p>
            <a:r>
              <a:rPr lang="en-US" sz="1800" dirty="0"/>
              <a:t>But when her family's livelihood is threatened, and it looks like her wish will finally come true, Stef surprises everyone (including herself) by becoming the truck's unlikely champion. In this fun and heartfelt novel, Stef will discover what matters most and ultimately embrace an identity that even includes old Tia Perla.</a:t>
            </a:r>
            <a:endParaRPr lang="en-US" sz="1800" dirty="0"/>
          </a:p>
        </p:txBody>
      </p:sp>
      <p:sp>
        <p:nvSpPr>
          <p:cNvPr id="6" name="Subtitle 2"/>
          <p:cNvSpPr txBox="1">
            <a:spLocks/>
          </p:cNvSpPr>
          <p:nvPr/>
        </p:nvSpPr>
        <p:spPr>
          <a:xfrm>
            <a:off x="4038600" y="4573246"/>
            <a:ext cx="4953000" cy="1370012"/>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a:solidFill>
                <a:srgbClr val="0000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048877"/>
            <a:ext cx="2743200" cy="397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77710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3157537"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ubtitle 2"/>
          <p:cNvSpPr>
            <a:spLocks noGrp="1"/>
          </p:cNvSpPr>
          <p:nvPr>
            <p:ph type="subTitle" idx="1"/>
          </p:nvPr>
        </p:nvSpPr>
        <p:spPr>
          <a:xfrm>
            <a:off x="4114800" y="1066800"/>
            <a:ext cx="4648200" cy="5334000"/>
          </a:xfrm>
          <a:solidFill>
            <a:srgbClr val="8DC2D3"/>
          </a:solidFill>
          <a:ln>
            <a:solidFill>
              <a:srgbClr val="E626BD"/>
            </a:solidFill>
          </a:ln>
        </p:spPr>
        <p:txBody>
          <a:bodyPr>
            <a:noAutofit/>
          </a:bodyPr>
          <a:lstStyle/>
          <a:p>
            <a:pPr algn="ctr"/>
            <a:r>
              <a:rPr lang="en-US" sz="3600" b="1" dirty="0" smtClean="0"/>
              <a:t>A Boy Named Queen</a:t>
            </a:r>
          </a:p>
          <a:p>
            <a:pPr algn="ctr"/>
            <a:r>
              <a:rPr lang="en-US" sz="2800" dirty="0" smtClean="0"/>
              <a:t>By Sara </a:t>
            </a:r>
            <a:r>
              <a:rPr lang="en-US" sz="2800" dirty="0" smtClean="0"/>
              <a:t>Cassidy</a:t>
            </a:r>
          </a:p>
          <a:p>
            <a:pPr algn="ctr"/>
            <a:endParaRPr lang="en-US" sz="2800" dirty="0"/>
          </a:p>
          <a:p>
            <a:r>
              <a:rPr lang="en-US" sz="1600" dirty="0" smtClean="0"/>
              <a:t>Evelyn </a:t>
            </a:r>
            <a:r>
              <a:rPr lang="en-US" sz="1600" dirty="0"/>
              <a:t>is both aghast and fascinated when a new boy comes to grade five and tells everyone his name is Queen. Queen wears shiny gym shorts and wants to organize a chess/environment club. His father plays weird loud music and has tattoos</a:t>
            </a:r>
            <a:r>
              <a:rPr lang="en-US" sz="1600" dirty="0" smtClean="0"/>
              <a:t>.</a:t>
            </a:r>
            <a:endParaRPr lang="en-US" sz="1600" dirty="0"/>
          </a:p>
          <a:p>
            <a:endParaRPr lang="en-US" sz="1600" dirty="0" smtClean="0"/>
          </a:p>
          <a:p>
            <a:r>
              <a:rPr lang="en-US" sz="1600" dirty="0" smtClean="0"/>
              <a:t>How </a:t>
            </a:r>
            <a:r>
              <a:rPr lang="en-US" sz="1600" dirty="0"/>
              <a:t>will the class react? How will Evelyn</a:t>
            </a:r>
            <a:r>
              <a:rPr lang="en-US" sz="1600" dirty="0" smtClean="0"/>
              <a:t>?</a:t>
            </a:r>
            <a:endParaRPr lang="en-US" sz="1600" dirty="0"/>
          </a:p>
          <a:p>
            <a:endParaRPr lang="en-US" sz="1600" dirty="0" smtClean="0"/>
          </a:p>
          <a:p>
            <a:r>
              <a:rPr lang="en-US" sz="1600" dirty="0" smtClean="0"/>
              <a:t>Evelyn </a:t>
            </a:r>
            <a:r>
              <a:rPr lang="en-US" sz="1600" dirty="0"/>
              <a:t>is an only child with a strict routine and an even stricter mother. And yet in her quiet way she notices things. She takes particular notice of this boy named Queen. The way the bullies don’t seem to faze him. The way he seems to live by his own rules. When it turns out that they take the same route home from school, Evelyn and Queen become friends, almost against Evelyn’s better judgment. She even finds Queen irritating at times. Why doesn’t he just shut up and stop attracting so much attention to himself</a:t>
            </a:r>
            <a:r>
              <a:rPr lang="en-US" sz="1600" dirty="0" smtClean="0"/>
              <a:t>?</a:t>
            </a:r>
            <a:endParaRPr lang="en-US" sz="1600" dirty="0"/>
          </a:p>
          <a:p>
            <a:pPr algn="ctr"/>
            <a:endParaRPr lang="en-US" sz="1600" dirty="0"/>
          </a:p>
          <a:p>
            <a:pPr algn="ctr"/>
            <a:endParaRPr lang="en-US" sz="2800" dirty="0"/>
          </a:p>
          <a:p>
            <a:pPr algn="ctr"/>
            <a:endParaRPr lang="en-US" sz="28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666" y="1905000"/>
            <a:ext cx="263876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0872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8" y="1676400"/>
            <a:ext cx="3157537"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a:spLocks noGrp="1"/>
          </p:cNvSpPr>
          <p:nvPr>
            <p:ph type="subTitle" idx="1"/>
          </p:nvPr>
        </p:nvSpPr>
        <p:spPr>
          <a:xfrm>
            <a:off x="4191000" y="838200"/>
            <a:ext cx="4648200" cy="5867400"/>
          </a:xfrm>
          <a:solidFill>
            <a:srgbClr val="8DC2D3"/>
          </a:solidFill>
          <a:ln>
            <a:solidFill>
              <a:srgbClr val="E626BD"/>
            </a:solidFill>
          </a:ln>
        </p:spPr>
        <p:txBody>
          <a:bodyPr>
            <a:noAutofit/>
          </a:bodyPr>
          <a:lstStyle/>
          <a:p>
            <a:pPr algn="ctr"/>
            <a:r>
              <a:rPr lang="en-US" sz="5400" b="1" dirty="0" smtClean="0"/>
              <a:t>Hello, Universe</a:t>
            </a:r>
          </a:p>
          <a:p>
            <a:pPr algn="ctr"/>
            <a:r>
              <a:rPr lang="en-US" sz="2800" dirty="0" smtClean="0"/>
              <a:t>By Erin Entrada </a:t>
            </a:r>
            <a:r>
              <a:rPr lang="en-US" sz="2800" dirty="0" smtClean="0"/>
              <a:t>Kelly</a:t>
            </a:r>
          </a:p>
          <a:p>
            <a:pPr algn="ctr"/>
            <a:endParaRPr lang="en-US" sz="2800" dirty="0"/>
          </a:p>
          <a:p>
            <a:r>
              <a:rPr lang="en-US" sz="1400" dirty="0"/>
              <a:t>Told from four intertwining points of view—two boys and two girls—the novel celebrates bravery, being different, and finding your inner </a:t>
            </a:r>
            <a:r>
              <a:rPr lang="en-US" sz="1400" dirty="0" err="1"/>
              <a:t>bayani</a:t>
            </a:r>
            <a:r>
              <a:rPr lang="en-US" sz="1400" dirty="0"/>
              <a:t> (hero). “Readers will be instantly engrossed in this relatable neighborhood adventure and its eclectic cast of misfits.”—Booklist</a:t>
            </a:r>
          </a:p>
          <a:p>
            <a:endParaRPr lang="en-US" sz="1400" dirty="0"/>
          </a:p>
          <a:p>
            <a:r>
              <a:rPr lang="en-US" sz="1400" dirty="0"/>
              <a:t>In one day, four lives weave together in unexpected ways. Virgil Salinas is shy and kindhearted and feels out of place in his crazy-about-sports family. Valencia Somerset, who is deaf, is smart, brave, and secretly lonely, and she loves everything about nature. Kaori Tanaka is a self-proclaimed psychic, whose little sister, Gen, is always following her around. And Chet </a:t>
            </a:r>
            <a:r>
              <a:rPr lang="en-US" sz="1400" dirty="0" err="1"/>
              <a:t>Bullens</a:t>
            </a:r>
            <a:r>
              <a:rPr lang="en-US" sz="1400" dirty="0"/>
              <a:t> wishes the weird kids would just stop being so different so he can concentrate on basketball.</a:t>
            </a:r>
          </a:p>
          <a:p>
            <a:endParaRPr lang="en-US" sz="1400" dirty="0"/>
          </a:p>
          <a:p>
            <a:r>
              <a:rPr lang="en-US" sz="1400" dirty="0"/>
              <a:t>They aren’t friends, at least not until Chet pulls a prank that traps Virgil and his pet guinea pig at the bottom of a well. This disaster leads Kaori, Gen, and Valencia on an epic quest to find missing Virgil. Through luck, smarts, bravery, and a little help from the universe, a rescue is performed, a bully is put in his place, and friendship blooms.</a:t>
            </a:r>
            <a:endParaRPr lang="en-US" sz="1400" dirty="0"/>
          </a:p>
        </p:txBody>
      </p:sp>
      <p:sp>
        <p:nvSpPr>
          <p:cNvPr id="7" name="AutoShape 2" descr="data:image/jpeg;base64,/9j/4AAQSkZJRgABAQAAAQABAAD/2wBDAAoHBwgHBgoICAgLCgoLDhgQDg0NDh0VFhEYIx8lJCIfIiEmKzcvJik0KSEiMEExNDk7Pj4+JS5ESUM8SDc9Pjv/2wBDAQoLCw4NDhwQEBw7KCIoOzs7Ozs7Ozs7Ozs7Ozs7Ozs7Ozs7Ozs7Ozs7Ozs7Ozs7Ozs7Ozs7Ozs7Ozs7Ozs7Ozv/wAARCAFaAQEDASIAAhEBAxEB/8QAHAAAAQUBAQEAAAAAAAAAAAAAAAEDBQYHBAII/8QARxAAAgEDAgMEBwMKBAYCAgMAAQIDAAQRBSEGEjETQVFhBxQicYGRsTKhwSM0QlJTVHKS0fAVJHPhFiUmM6LxYoI2skN0wv/EABoBAAMBAQEBAAAAAAAAAAAAAAABAgMEBQb/xAAsEQACAgEDAwQCAQQDAAAAAAAAAQIRIQMSMQQTQSIyUWEFQhRScYHwkaHh/9oADAMBAAIRAxEAPwDXLa2t2tYi0EZJQEkoN9qc9Vtv3eL+QUlr+aQ/6a/SnqQDXqtt+7xfyCj1W2/d4v5BTmaM0AN+q237vF/IKPVbb93i/kFO5ozQA16rbfu8X8go9Vtv3eL+QU7mjNADXqtt+7xfyCj1W2/d4v5BTuaOagBr1W2/d4v5BR6rbfu8X8gp3NFADXqtt+7xfyCj1W2/YRfyCnCaiZTqsMPNAglf2i4kxjOduXGNsZ6+A86AJL1a2/YRfyCj1W2/YRfyCoxpdaZ5lSCAIueQnILbZHfXlG1uSZn5I1QrGMEY3BPN39/SgCV9Vtv2EX8go9Vtv2EX8gqOI1eVQCUiPYODyAbSH7PUnpTUX+OkqJVhw0wZiDnlTvA+X3mgCW9Vtv2EX8go9Vtv3eL+QVHh9YyOeKAjI8RjY57998V2aebn1NDeBROclwp2G/QUAOeq237vF/IKPVbb93i/kFO5ozQA16rbfu8X8go9Vtv3eL+QU7mjNADXqtt+7xfyCj1W2/d4v5BTuaKAGvVbb93i/kFHqtt+7xfyCnc0ZoAa9Vtv3eL+QUeq237vF/IKdzSc1ADfqtt+7xfyCj1W2/d4v5BTuaWgCq0UUUhljtfzSH/TX6U7TVr+aQ/6a/SnaAI3iKSaDQrueCVopYoy6uvUEVHQz3eo6bZ2lpdSrcvGkk91sezBAJHhk9w+Nd3E7BeGtRJIH5Bhv44qv29vNoemWuu6Y5kgaBGvLdmyGGBl1JOxFZTdS+jp04p6f3eC4wR9jEqF3cj9JzkmoHiu4vDbvFp908E1tCblyneBsAff7X8tTFjqNtqNkl3bSB4XGc9MeR8DURZ2UGt+s6kbmdUuHaNRFKVDIhKjPv3Pxq5ZVIyh6ZXLwTOn3aX2nwXadJo1cfEVDavBe2Ojaje/4hP2y88kYVvZQZ9kYx4YrxwdcrHZ3WlNLzvp9w8Y33KZyD9R8K7eK2A4Y1DJx+RNK7hZdbdXb9niwtrua1069F9OxKq8qOwKuCu/d4nPwpjVJbkcT6bapdzRQXKSdoiEblRkY8OtSWhsr6HYlSCPV0GR/CKhteFtLxZpENwycnJKWDHGNtvpSftX+BwzqNP7JeC2kg1NcX0siGJuaKRgTnIwenvqR7qhbZNKs9YVbAI1xOmJFSTPKi78x+Jx8amu7NaRMJ8kBI1w/GPqXrU627WRm5FbHtc+PpXjXBqOkWx1KwuZpkgIM1vMQwdO8g9QR768vdwJ6QlV5VU/4dyAE9W5849+N6e4m1BG02XTrXlnvLteySFDkjOxY46ADvrPwzoSalHHhHf/AIvZrpUWpySMtvIisGKk4DYxnHvpvXNXXSdKa8Cdo5IWKM7czHoKjdZsxpvArWZcMYYo05vEhlp7i6xnvtDVrVDJLbSrOqD9Pl7vvocpU/7ExhByV8Wddtpty1urXl9O1wwyxifkRT4KB3e/NdOnQXVvFJHdTtORIezkfGSu2M4+IpLHU7W+sxcwygpjLAndD3g+BpLDVbbUEuJIHVooJTGZAdiQASR8/uq1Rk9zu0RHFN3fLHINOmaN7KIXEvKccw5sBT7wHPwFT1pcR3lpFcxHKSoHU+RGag7PT49bguL+W6uFS8dsJFKVXsx7Kg48QM/Gl4NugdKk093VprCVoWweoB2P9+FSm939zWUV28eDlutUvdM4l55Lhn055xbujYxGzIrKc+/NTGu3M0VmsFo3Lc3DciH9UdWb4KCffiuOW0g1mLW7FnU88wGevKezTB+BFc/D5ur6Br3UUKSWsRtV5jtkfbf44A+FSryvkppNKXlf6jt4VuJr7h2C5upnlll5uZifMimeGprq4uNU9ZuZJhb3jxRhiMKo/wDdJwPIrcK2w5gSpcHy9o144TmjkudbVGBP+ISHAPdt/Q04v2hNU9TH+2OGe5HHK2XrEvqzWZm7LIxzc2KsJ6VV57qCL0hoZZkQLpxBLMBg842qZXVbea/jtLaSOZmUu5RweRRtnbvJI29/hTg+TPUj7ceCNlnuRxtHZ+sSerNamXss7cwOPfVgzgVWbm5hi9IERklRAtiQSzAb81S/+K28t9FZ27rNI6s7cjAhFHefiQP/AFTi1kNSL9NfBH+u3Or8QXGn287Q2lko7Z48czuf0c9wHlvRq9veaVYvf6bczMbcdpJBNIZFkUdeuSDjwrn09V0PijUIrk8kGosJoJW+yW35lz477CpDiO/S30ieBPylzcRmKGJd2dmGOnh41PMW2W1U4qKxj/07tOvY9RsIbyH7EyBgPDyrrqN0GwbTNFtbNyC8UYDEeJ3P3mpGtE8ZMJ0pOuCrUUUUCLHa/mkP+mv0p2mrX80h/wBNfpTtADc1vDcLyzRJIoOcMoNePUrXsuy9Xi7POeXkGM+OKfooCxlbK1RGRLeJVb7QCABvfSx2lvCjJFDGit9oKoAPvp0UtAWxiOxtYn547eJG/WVADXua3hnAWaJJADkB1BwacooCxuKCKBeWGNI164VQBTclhaSuXktoXY9WZASa6KKAtjEVlawOXht4o2IxlEANP42oooFZzSabYysWks4HLHJLRg5Ne4LO2tQRb28UIPURoF+lPUUUO2NzW8NwnJNGki5zh1yK9LGqqFUAAdAO6vVFMRxTaPplzN20+n20sh6s8Kkn4kV0eqwdj2PYp2XTk5Ry/KnaKQ7Y1HawRIUjiREbqqqADXmOytYW5oreJDjGVQDan6KAtjEVnbQMXigijY7EqgBr3JDFLGY5EV0PVWGQacozQKxlLO2jVljgjQOMMFQDm99JFZW0Dc0VvFG3TKoAafooHbOdtPs3Ys1rCxPUmMHNLDY2tvKZIbeKJ2GCyIASPhT9NyTKnsgFmPRQN6WEFsbfT7N2LNawsSckmMHNLDY2sEhkht4o3IwWRACR4UvPOekSY83/ANqPy7fqxj5mi0Fvg9TQRTxmKWNZEYYKsMg/CmbXS7CxJa0s4ICepjjC5+VOntV3yHHhjBr2jh1DDoaYZFAxS0UUCKtRRRQMsdr+aQ/6a/SnaZtfzSH/AE1+lO0ALRRRQAUUUUCFopKKACiikZlRSzMFAGSSegoAWlqrax6QNF0k8pkM7+EfT59/wqJg9LejyOQ9rOqjO64Y/Lao7kfkray/0VGaNr+ma9besabdpOg2YDqp8CDuDUlV2SFFFFAC0UlGaAFork1DUrTTLczXcyxr0UHqx8AO8+QqM0HiSPWLi6hEbRSW8gUxsN1BGRnz60rV0OidooopiCvLuI1LN0FeqZJEs6gbqmS3v/vNJsYDtpBkt2YPQAZNR9xq9pYXC2o7W4upG5QqpnLYJALfZGwPf0qW7qjtTtjPNYlFJMV0JCQOg5WBJ+dJpjjV5OdOJLRbCG4lILyuE7KJgxDeHyqZztkVW49HsrNP+YnAjVijKWA5AAGJxtvnoe7407c8QQzJHDZOA055BIykchPNj2T/AAN8qSk1yW4J+0nXkRI2d2CqoyWJ2ArgsJvXhO6u6BJmQFTgN03Gff8AOoOHQry/jgaW4kEIt1Re1JBQlcOeXG5OcDwxVit4o9OtHMso+00kjkYGScnamm3yKSSwmPRF43Mbvz7ZVj1+NO1zCUduGYYQjCNjY5/sV000ZlXooopjLFa/mkP+mv0p2mrX80h/gX6U7SAWikpaYBRRRQAUUU3cXENrbyTzyrFFGpZ3Y4Cgd9FiC4uIrWFpp5FjjQZZmOAKyri7jmbU5WtbBzFbocFvH3+J8q5uMuNG1xjBas8VlG3U7F/A48fAd1NcMcKSanJHcXcRS3G8cR/S8z5fWuWUnN7YmySirZy6Bwxda3cCaTmjtSDlzu8vkM9B51oNrwJpqWgh9ShCgYwVyfmd6nLS1ttMijDlQzkKi95OOgHuHyFSakEbVtGEYqjNybMS13Sbv0ecQx6jpUrLA5ysZJ6Z3Q+I6VsOk6gmp6fDdICBKgcA9RkZqmek0Leep6dDhrqQsUUbkZwAfLx+FWjhu1NnpcMPdGgUfAYpQ9zHLhExRUTecUaJp9+tjd6jFDcMcBGz956CoHifjC6i1EaHoKpJfMPykznKwjx8zVuSQqLpURxPxBb8NaLLqE+GK+zHHnHO56D8T5CoPRrDiGB0uLjX7q7b9KOSJOzYeGAMj4Gq3x9eHWuLbDRScwQtGHXxdzlv/AfeaTlgEsktw5p15qbnXdYlaa8nHOqsTyWydyqvQHHU/wBmK4Dv2PF2oIXObhO2IPf7bD8avjRi14cuWUYxAx29xrKOCrj/AK1EgP2o+T4HLf0qJOpIpZTNwG4BrzLKIgM/pHApYzmNT5VzXBkEmDgqdlBZQD781rJ0Qj1Jcho2CnDZC5BBxmnkURoAowBXkwxmExhQg7uUYwa8Wsryo3Ng8rlQR34OM/WpXORkdca1MlzLBHbhBE6qzyNuc77Af/EN18q4H1q/ms4bW0XN5Iis0hXIXmQMDjwycfCu6XTZbjUbi4mKRQcyMu+WblUgk+Awx+6uS11ezXTnu7S3CPFiKPnXmkkiUKw3G4GGHXpkeNK35ZqkqwgtNFvrlGTUJXdX5+ZnbJwycpGO7uNdt1DpujW1xfvCpePmlBYczA5zt4DJ++ue91m7uA8GmwuHBCySleYw+0wOVGcn2duvXeua04durtprm/mkV7qJ4nDEFlU8pGO4bqxx09qil4B28ydHZda3MYWjtoTHONiJRnl2Q9B5OKabRtQur+eS5mV439hC5yFjwNuUY9okZz3VNQ2cML9pyBpSoDSEe02ABk/IU+SAM1VfJG6vahhxHBahHYkKoGSdz/vT0Zbs15hhsDPvrmhjWeV5n9vlfEeTsNh+Oa66FnJDKvRRRVAWK2/NIf4F+lO01bfmsP8AAv0p2psAooopgKKKTpvUdea9pthp5vrm7jSHGQc5J8gO80NpAd800dvE0szhI0GWYnYCsb4041fiC7aztJTFplu/tHvmYdM+XlXni7je74hkNnaloLANggfafwyPwp7hXg6S6mjur6EhE3ihbu82rnlJzdRNElHLDhfhOXUpY7y9hIjB5o4j3+bVqlnZQ2FuXbC8q5JPcK9afZR20Qwu9cPGN4bDhHU7gdVgYD47fjWqioLBDe5lM4c1684m45vr8llsooBFbRc2yqW+1jpk8vXwIFaHdLcLbAW0ixtncsnNt5bjes59FkBaO5nPUyqnwCj+taezKiFnIAAySegpxzHIS5K3a8NR+vyXsrSzzyH2pp2BbHgMAADyAFWOKJYowijYVQtR9JNxLez2vDmjz6gtucPcFD2ZPl0z8/hRw56T11G+9R1exNhLnlywK4bPQqenzotIKbPXpV0tLjQY7xmw8EvXHQEb/QVWPRfG15cy3E/tylVBZjkn++Wr16R09Y4HvmTfkTm++qf6JHWSW8GPslD8y/8ASoa9ZX6msJGqRhQANqxfW5g/pfVM4Auo/ieTA+tbV3VjPpM4av7PiqPiLTuYcxR+YAkJIvTm8jgVclwyYmj8R3a2XB13IWALRci79S2wH31kugEaVr9ldTvyxTuoBPQAlkB93SpqbiPVeOLe20n/AAaWyigYSTzuTyltwAuw/v77De8A22q2FujNLEIkCDsyASoOcHIrOUXKVopNJUXG1vo5HMKe0IwAzd3Me73gYJ94rqlgSYDnB2z0JHX3VGaLpMWl2iQIixpGNlH971JtKMYT2j5dK1bxkgjZOIbK3jlaZwghkZHBP2QP0vdTNlq1tcXH+TfAlORHJsGJ71Iz1qN1LSZRJLMxQh2LMegye7FcOlaRPPqrG4dFs4uVznZlYdMH4ffXJ3JN1RvsjtuyzaxLLNo8y2xlE7gxqkYBPMdt9jgePlXDY8OyQ3M8UszNBheRtsupChlOOmOzXfwNTBthIe2hmKMf0l3De+vRhuiMetKPdHv9a3t8tEKVKkOxW0MDSNFGqGVuZyB9o4xk/KnCQK5TZtgctzMG72Jzn4f0pPUWYASXMjeOMDNVufwRj5HJ7tY/YT25G+yo6k02LWeZf81cAj9WJeUfHc5p+K2hhyY0AJ6nqT8acp7W/cF1wCIqKFUAAbAClpKKoRWKKKKYFitfzWH+BfpTlN235pD/AAL9KcqAClpKWgAIyKzT0l6DpttYHUBbKJ5ZMFlJGdiTsNs+daXVB9LT40W2XplnP/j/AL1Go/SVHkpvo6sIL3W55CvNyKOUvuQSa2e0sorZByrvWSeipS1/cydcYGf791bGOgp6XtCXIuw6VV/SOf8Aoe/XP2wq/NhVka4iWYQmRRIVLBM748ceFVf0kn/pGVT+lNGNv4s/hVTeGJLJC+iY9rozyeM7H7lrs9KWuTWGkw6dbFlkvHxIwPSMdR8fwNcnoiH/ACBv/wCw/wBRUZ6USZOIIYyTgQZHyf8ArWc3UEUlci3cJ6NHDpNujr0QFs97EZJ+dU30raQum39lqtt7JkDRyAd5UZH4itM0YAWSY8KofplnQW+l2xPtO0rAefKAPvaqmvTQlydtrdtq3oyuA7c3+UcZO+QM/gKrXo/7fQLee7mjAM6oER9iMFjk+/m2qwaM/wDhnBsNuQOaZOUAj9E5z9xru4f0b15xcXKZh/RQ9/ma5pTk5KMOTeMYqO6R0/8AGE3KD2CDxIyR/tUlaatZauBDKojlPQHo3uNSyW0EcfIkKKvTAUVxX+h2V/EV7MQyfoyxDlZT4+dWoasXe6zNy03iqPaaVawnnIG2+/dTk3ay27JasIiRhXIz91Q4stXvrX1G+kVBbyYMynPbrjY47j76lpbiDT7dFlcDAAGTuatzb+kSonHp2ktazm5urhp5SMAsc4p6TWrRVfkYuU2IVTXN65NqJaO1G/iDsB5nurrstHt7U9o4EkvXONgfIVnHdLEeC3S5OD165WYSvZSyg7qEjJVR4Dbc+dSNss91+Ulh9XTuU/bb346fWveqapaaLps2oX0ojghXmY9T7gO81SbLX+KuJrR9SsJodLt3JNpbtAJHlUH7Tsfsg+QrZQ+cmdmgoixoEUBQBgAUtRPDeqz6vo1td3MXZTSxBnTHQ4qL4+4obh3RmS1OL25BWI/sx3vjvxkY8zV3Ssmh3iLj3ReHJTayvJdXvX1W2AZwPFt8KMb7mnOF+NNM4rt2e0WWGSM4eKYAMPkSDWd6ZCukcHXerT+1d3yle0c+0/Ntufmac9FOnSQyy3acwikPKme8bb/d99TvbaKrBsEkiRRtJIwVFGWYnAA8apFhrOq8dXd4dHvzpej2rmJbqOMNLcv3lebZVG3dnf5dfpJu5bbg2aONmT1hlidlOCFOSfnjHxrh9D+oW11wPFbRYEtpNIso78liwPyP3VV5FXknuF5dUEV7Y6tMLiWxuOyW4Ax2qlVYEjx9rFTtIABnAAz1opgVmiiiqEWG2/NIf4F+lO01bfmsX+mv0pwsACSdh1rMY1dXdtZQNPdTxwRL1eRgoHxNNWeqWeoKHtZTKjDKyBG5W9zYwfhWfQaieLeKJJZTzW9q7CCInKrg4BI8T1+VaBa2QiQFiSamL3ZG1R2VnvpdBOj22M9X38NhWhVnHpfv7aPTbe1MoadixEK7tjGxx3CjU9oR5IT0TEi6ugTnJWtF4k4x0fha257+fMzD8nbx7u/w7vea+f7DiDXdCjeOyYWxnPtEYLDwGe7r3VLcO8HX+v3S3d6ZVjd+aR3OXc9+P60k6VDayaFwRe6hr2qXmv6hH2b3RWKFB0SJcnA+J6+Iqa9Iyn/hU4HSZPripXQ9Kj0+1jRECKihVUdwrg9IC54WmPcrof8AyFE8QYo8kB6Ij/yCQeFzJ9a9ekzR5pux1KBeYRDlkx3DOx+8j4159Ew5NIuIz+jeSD6H8a0CeBJ4yjjINNx3RoLplA4d9JOiW2mJBqU0kU8S4IEZbmxtkYqKure+454rj1W4s5rTTbZQlrHMvK8ozktjuzn5Yq9DhSwS5M8dtCkh6uIwD88VKW+nwwbgZPjTSdUwbzghZ9AmuJLZRhYlX2j3j4VJ3V9ZaLDbwM6rLMwigizgyN5fUmpBmVELk7KMmse03Urjiv0lDUpWIgtkfsIz+gmeUfEnJqFCMJNrljcnJV8GvQSGRMnB8xTV9dPbRAxR9rIxwqZxk07AvLCo8q8R2xE3ayydoRnlyMYq5XwiVRHXmoXtqiRpZ5mlcImXBBJ7/d8KgLvS9avLotcRM8mcAqRyKPKrgtqO2ErsXKklAf0c17uJRBbyTHpGpY/AVk9Lcss0U64K7da1pvB9pbae3aXV/cf9u2gHNJK3ed+g8zttTmicWnUtSl0690+TT7tE7VUeQOHTOMgjbY1nXBN6+uekDU7vUJBLdNEDGT+ipbcKPIYFaodGtxfJeqg7ZY+z5/8A45zj5gfKtklWCHzko3pqnl/wa1t1LdmxdsAnBYAAfU1M+jnV9P1Xh22WCVO3hhRJYsjmQgY6eG21TXEvD9txDpbWlyuRj2W71PiKxK90TXOBdUWUPIIg+YbqHOBv0Yd30pZVglZ9BQwJDnlAGfCsW9KGoLJxfItxJiKCNY0HnjJ2/wDtWj8H8Urr3DovpyBLCGWfAwOZepA929ZJxgl1c6v/AMQ3UJVLnDwrjKqmMD44wfjUzpqhxWSat9H1fi0Wsd1E+n6VAoEcGfykvmfDNXi/VuEeFJ7+zjiV7VAUSRSVO/TYjrnrUnwvLaX+kQXluyusiA5BzjbpVM9JHER1a9t+EtGcTTyOGumXdY8dAT5dT7hV1SwKy3PFbcbcJokymIXcKSjHWNiMjHuNYz2Ot+jzidoGke0kc5jlH/bnH0I8j0PzrcuHrIWOmwwKMJGgRfcBivXEGg2PEeky6ffRK6uMqxG6N3EGk0CZx8I8URcS6ezlBDdQkLNEDsD4jyOD7sGp+sj9EKzJxNqkYLdnFb9mwZs+0JCB9wIrXKabrInyVmiiitBFgt/zWH+BfpXuQc0bKe8Yrxb/AJrD/Av0p2smUYzptweB+OHs9RVltLhjyTYOME5U+fTB8K1htc0qO0Fy+o2yxcueYyrg1x6/w3Y69bCO7hWTlPMp6FT5HuqhXfo0lS554L2VUU5UEZxUZjhDw+ST1/0lhkeLRV5F3HrM64z/AAqd/n8qzjUL6WaSW4dnaaU8zyP7Tn+g99X7TvR4qSB7hpJm8Wz9etM8e6Lb6VokKRQpGXLk8qgd3f49azlGTzItNcIr3Aek2uu30r3MKyGAjkB8/Gtk0/SYbSNfZGw2AHSsl9EjBdUu0J35QR7s/wC9bUOgrWFJES5F6bVHa/pq6tot1ZFihmjIDD9E9x+YFSNBxVkmXcHT6xw7LqNjeaNcNJ2nawtHgxuxABHNnAHsg+OCa0HRnujYRLeOJJ1Udo4Gxbvx5V0vZwu3MVGfdTqIqLhRijACswUEsQAN8npVC/4i/wCKuIha2k0q2FqCzIpKic5wMkb8vU479qe9Kettp/Dy6fCwE1+3ZnfcIOuPfsPcTVc9GEAivrrI6hVHwz/Ws3L1JFJYsvvEU507hDUJnbl5bZgMbYyMfjWd+jCLtNUuJGAJEUS5+GavXpGJXgXUQCBmMD7xVO9EqiQ3kuP00T5LTfvQLg1gbKBSgg9CDVf4z19uH9AkngwbqUiOAH9Y7Z9w612cPhl0q3jZixjiVSzHJYgDJPmTvVp+CawVfi3j664W4rtbNrdJ7CWENKAMSKSxGQc4Puq6h0vLRsbq64+BrIfTFGP+IbNiSC0Ix8Ca0/huYT6RBIDnmjU/dUp2xtUjF+J+G9R4P14alaNKIOb2biIHmj9+K0Pgbj06266ffhfWeXmSVOkgHXI7jVyvLGG8iaOWNWDDBDDINY7ZaUmm+lc2VmoWG0cyYT9ENEfxYClVPAco2jtou07IOvPjm5c748ceFVT0meqw8EahLNgPyARePOSMYqP1l9f0biv/ABaxsTqNpc26xSQiUIyFc43bbv8AvNOS2Oo8U3ttcazDHDBbtzw2KNzgP3M56MfACqEN+jvRXtOGTBPGytdBnkRtivMMY+WPvqaThqC40oaddoJ0RAgLLgkAYHx86lO2stFsu1u7iK3jHVpGAFVHWvS/w5pbmO1E19IO9Byp8zv8hTwBHn0XraNJHY6nqNrBIcvDDNyo3vFWHh/gyy0dcW9uEJ+253Z/earEfpL4t10/9P8ACnNEdhNIGdfnsKfiPpcv25uaysUz0ZI9h95pgaWiCNAo6Cqtxrx3p3CthJGsqz6nIpEFshy3MehbwGahZODOO9W5V1TjRreP9JLNOUn4gLUxw96N9A0Cdbzs5L++G/rN0Q5B8QOgPn186AGPRjwzNoPDhub9CNR1B+2nDdVB3VfvJ95NXSk6UUrArVFFFaCLBbfm0X+mv0pymrf81i/gX6U7msmWAo5QeoFFFIQnKB0AFUf0pJz6RBtn2nH/AI/7VeqpfpKUtpFvjA/KHr3+yajU9rKjyUb0V763OR07PH3rW2L9ke6sW9Faf85um8FA+latqd5coyWdkyRzuhZpXXmEY6DbbJJ+hpw4E+SUorFNT1/i/QOJ54X1qa5EarIAyAI6nfHL3d42rUuGeIIuIdJivEXkLDDJ+qfCnuV0FYJnNGaKSqskxz0wXTniG2izlYYlIHmSxP0Fdvo+lB1JyD1Vv/2qJ9LkTLxG0hGzLGR8iKf9HU3NqUe/6DD7xWH7pmvgvXpIJPBdwo6syDc//IVV/Q+vLaXo8LojP/1FWf0ikHhMjxlT8arfoiOLfUB4XrD/AMVrRP1sn9T36V7pku7KPJ5VGceZDf0FX3QyDp8Z8VFZv6YFK39u4/SiHL7wzf1q/cJXIutAs5c554UJ9+BmiPLB8IofpoSNbvRpn2y7KT5bf1NTZ1C8svRvJdafzmdIVwUGSFyAxHwzUJ6abuJbjRbbZpQ0sh8lIA+v0q3cEhZuHbZD0MdP9heBi39Iuk3mnBtOZ72+ZMraRoeYMe5j0Az35pjhPhqS2urnUr4rLf3shluJANhvsg8hVmTR4UJwAAeoFer++sdB02S9vJVht4Rux7/ADxJ7hVcCHrtrS3tXnu5I4oYlyzyHAUe+sx4k9KvZ5g4bgCpkj1uZMk/wJ+J+VVfjPja71+5/zHNFaq35CyB+TP4t9w7qs3Avo0a7CaxxLGcN7UNk3QjuL/0+fhStvgdVyV7SeF+KeO5/WpbiWO2Y+1eXZLZz+oO/4YFaZw96MuG9AAkNoL66I3nugHPwXoPr51bURY0VEUKqjAAGABS5pp0JgqqihFACgYAAwBRRRQIKKKKBhRSUUBRW6KKK1JJ+3/NYv4F+lOZpu3P+WhH/AMF+lOViy0FFFFIBaqHpHGdGh/1fwNW+qV6TLpLfSIuc9CznAzsB/vU6ntHHkqfomiJvdQcjpIq/dWuNArsGPdWd+ijTnh0f1qRcNdSNLgjG3QfStJqkqQmZX6Trfstes7gDAkhKZ8cEml9GN4Ybi5s8nlzzKPjv9ak/SvF/y+xucZ7KfB9xxVZ4KlMGvwZ2DxkY+f8ASsG61DTmJsvnS15jOUHupa6DMyb0xQAXdtLjZowCfcT/AFqJ9HchGq242APMMf8A1/2qz+mC259OtZx3FlP3H8KpHAk/Jq0AGRiUD57Vg+f8lo1bj5efhJvKRD99Vj0SZUamp7rw/QVaeNV5+DLhx0jCufcCKqPotfk1jV4s4HPE4HhkMD9Kte8n9SR9Lti0un2l8q59XZgfccH/APya6PR9xDp8fCUT3N5DEtqpjkLOMjH9Rg1cdT0+31OzktbhFkjcYZW76ott6KtJtL0yrFNIhORHJKSg+Hf8c1aWQvBSuL7y74k1CTXzE0VmZBb2qt1ZAD7X1PxHhWl+juXn0GFc/ZyOvmT+NRXpA0lLPhy35AF7OYAADAAwRipD0dKV0dM95J/D8KzT9dD/AFLqTjqaw/j3ixte1NzDITp1mStug6Sv0L+fgPL31oXpK1ttJ4WeCI4uNRcWyEfogg8x/lyPjWQabp7atxBYaVCmFZwDju3xn4DJq5PwKK8lw9GPAhu514j1qIMqN/lIm6MR+mR4DuHxrXabt4I7W3jt4UCRxKFVR0AG1OUxBRmg0UwCikopALRRSUALRmikxQBXKKKK3IJ+3/NYv4B9K903b/m0X8C/SnM1g2WgpaTpRSsYtUbiWxPEerdmrhrWNezJXfmOdwPp8KvDbqQO+qdx3PFpmhBGLIt3KInKdRHuWA94GPjSkk+QXJL8Of4dHber2V1bS9j7BSGQNyY2wcdKm81lfDcSR8eXsmnxpHbKuCsYwoPQDA933VqSElBmhSvINFO9KUQk4TdunJIDn4Gs74au8a9ZuD0lKkeAbcfWtU49g9Y4Pvx3qgYfMVimg3HJqduxY5PI4z5Er/SsprNlJ4Pom2bmt1PlTtctg3NaLv3V01tZBSPSvGX4aiI/bcvzVv6Vl/CJMPEMaZ//AJU+PtVr/pFiWThC5JGSjIR/MB+NY1wq7HiiFD15kPXzFZS5ZaN/ltI9Q0h7WZeaOaMoy+IIrN9D0fX+EeKLhxYjULWWPlEscqoxwfZyGI33INaZBPFbWKyTSJGgG7McCqlrXHdpBeer2MCXBB3kJ2rW0mSk3wTOgR35mnub5x21zJzsinKxAAAID34A6+Oan81QIvSM9sVN1pirGxxzRyf1q4afq0F/py3y5jjIJIbqAPHFKxtNFa9KUqxcNxs2N7hV3881I8IWxt9MiDLykKMjz61E8TvDxRqlhYWpE1paSesXEynKFhsqA956k+FW7T4Owt1GN8b0klbYvFGZel28L8Q6RZZ9mOJpMeJY4/Coz0ZIJOP+c9UhYjP8OPxp30xK8HFFnchcj1YMPgxz+HzqE4R1uHQuMLLUZDi3nHZyE9wO2fhnPwo8j8H0FSZpFdXUMrBgdwR303PPFbQtNNIEjXqx6CqskdopPjS0xhRRSUrAXNFJRRYC0UlFFgV2iiiugzJ63P8Alov4F+le+lNwH/LRfwD6U5XM+TRBRRR3UhhVM9Kiwjg+WaQgSRyKYVP6bHbHyJq51nHpJu3uNf0TSsZj7dJHBGebLY+gpWFHN6JZbZrB7SVQt5G3O5Y7yA9D8Bt8K0m7v7TT4RLeXMcEZIUNIwAJ8KynXdKveGdTh13TQQoJJ29kZ6qfI/dUloet/wDGmv8A+I4ZYbJeSKBjns3PVj59d6NzCi864qXvD94iEMHgflIPXbavni3LW19zc2RHIyHyHUfQ19GLa4heNslXG4r5/wBd06XTNbu7UDmPNlc95U/iPrSfI1wb5ocom02J855kB+6pHNVT0e3633DVqynJVeQ+WDirXVCK7x7/APh194gL/wDsKxbhZc8WQPnHtKPvFbL6QriK34RuhI2DIVVR4nOfoDWVcE2ZuNajkUbBucnHdnb6VDeRpYL9xpq00Fta6fG3IssfMxHVu7H1qL4b0KDVpy8iBoolwzFdmz1B/vuqV450V7uHT7mGQCSPKGM/pL1yPjt8RXXptq8ujww2jdhAUH5OJir7jdi3j8PnUak1E1grWDqfgvSZogjRnlBJU53A/HFPcPaSdJvLm1jnaS3ZA8bHqu5BFORaYsccjGS8jWReXlF3I+Ou+Sduvupyz0tY9QSTljBjPaM43ZyQVx09kdTgd9VFmbbO5dPjEvOd67NgMCk3ozWlkFE9K+iG/wBBj1KKMvJYkl+UZbkbGffuB99YcZwq9m55oXIwc/ZPjX1W6rIhR1VlYYKsMgisl4u9ET+sve8P4eKRsvZscFfHlPh5U00uQK/w16QuI9AVrSNo9Ts0A5EmzlB5HOR7qf4g9JeocQwm0aFLWBGyVjJ9sjpkmqzqWj6jo152It5kcbEOpXPz61J6N6OuJNUvlWK2ltIJABJPcLyhPHAO5+FPDQ+DceFdSl1fhmw1CdAklxHzFR3bkY+6pauTTNPh0nS7bT7fPZW8YjUt1OB1NddSIXNFJRRYB30hpaKQBRRSUxlfooorqMidt/zaL+AfSvdN2/5tF/APpXvqa5W8mqPVFJRmlYC9KoPpE0G8uZ7bV9PjaSa2GHRPtEA5BXzGTtV9+6vDxrIvKwyKTpgmZ23E97xDobaXaaJdw3Uicks91FyQxjoSM7k+WK8aV6PjpjxXGnaheWcoADNEV9s95IIPyO1X9dOt0bmC710qoUAAYFO64A4tNgnhhCzyySt+k8hGWPwAA+AFZ16S9E7K9j1KIcnORlz0Djx8MjHyrU649U0231SyktbiNZI3GCpHWpasadGXejviaLS9Sk0u6IjguXLxE/oSfpKfI91a6rh1BU5BrH9Y9Ht/azl7GTtFX/t5PK6+We8UadpfH3IbUa61nbnbb2mA8vD5042wZ3+lnX4Z5bXQbaQSTc/NKqbkHuG3f1rs4D4bls4xPcriWQD2f1B4U9w56PrTTpxdydpc3Z+1cznLZ8vCrzb20dsgVBinSTFlhPaR3EPZuq5A9kkdKh202TReeW3Jksx7RQ/aj93iKnyaitRvDNCYbdRIjY5mzgEeXjWGts2+o00910jzDPBeYhKNLzD7PIennnapGGBYyZCoEhGCR3DuFRNrfN26OsHKgBU+13f2KmY5FljDocqe+o6eSceclaqaZ7zR50nuo6V02Yi5opKX30AeJI45l5JI1kXwYZFekVY1CKAqqMAAYAHhXBf6xa2HsM3PL3Rqd/jUBPxDf3LuIyIUXGAu5+P9iufV6nT0+eS46cpcFwzSZHcaz83EtxJzSSvKOpbJI92/nn5V55/YJHMCQMZGMHO+5Hvrm/nr4NOw/k0KjNUeHU7u2UCG6lIAyfa5h5DwqYs+JTkJexYGcdqo/D+law6zTlh4JelJFgoztTcU0c8QkicOjdCte67L+DMOtGaSlosCAooorsMScg/N4v4F+le68Q/m0X8A+lej03rjlyargCcVwXOqxxNyR4ZicAk7Zrk1XUwr9hHzN19lBktjr8BWecUcawaSwht2e5vCA3Jz4SI9fa5Tv3bee/dXk6nU6utqdrp/+TpjpxS3TLyusm7cBLjZlyAPZ948aj5NdMasS4LKWyna5Y7ZXp49KxHUNe1PU2JuryRlP6CnlXbYbDbpUdinH8TJu9TUbY++liKPou31ueMntCUw4RQTzc2W5fhuKmbXV4pvYkKgjYsDtn8K+bdO1/VdKI9TvpUUEHsycoTnPQ7d1aFwzxvFqr9jNEsN/hikYYhJicdPPOdj45ztUT6bqul9enK18ApaephqmbAGBG24oqF0rU1OELExn7LEY+I8qms13dN1MdeFrD8oxnBwdM8siPsVBrwLeJdwgzTporpsgQYGwFLSd9BpARut33q1ukKkh5jjbuUdf786Zkk0uCFbZ5VVmXPIuebBwfxqM1e4N1rE6gYjgQRA56nqfrj4VIxaXZTlLyW1Du8ajM4zygAYAFYRnGU5bvBuo7YpnNZ6poKqESeVVbf20bbfHXFSdvNb294ltC/NHOnOm/Unfr500kGnygpHCjLHkezCCo8QNqjryQW+riVZg/JytyKCAgHdROUIK4oaW91ks1LSDpnNBrc5xahNZ1r1c+q27YlOzP8Aq+Q867dVvTY2bMhzK/soMZ38fh/SqaXZn+25LZJBY/E7da4uq13BbY8munDdlisZCx9psNnqAfj40BVLZLcx9/4UhZQAMhiNiM15yAg5Tzd+Nq8e2zrPT5Vxg9e4Y/GkIC7jmHmTn8aTmYx4Kt08DXhch1weYd/fTQD4VXGSB7Q6ik5FDM7bk95GcV5dicDB+eKVzyAcu2/cKVMZ1afqktlcM8bDs8AsjH7Qyd/Lu3q3211FeQJNC2VYZ93lVHcHAY4IGDysfZz4+eKktDvjZXghmlHJP1BIyD3H3d1d3S9Rte1vBhqwtWi2UUnvor17OYgqKKK7jAm4T/l4v4B9KavpzBbMwOGOwp2H83i/gH0qL1yVo4wVXmKqWx4143X6r09GUlydWjHdJIo3F/EK6XpbXUMp7dzyQLyqwD+PN3gYJ2PXAPWsfkd5ZGkkYu7nLMxySaufpNvmm1WztFUJFFbiXlAx7bnc/JVrkXTeHpJ545p4bVV5WieOYuHXsSz59o4IcKF8SSMHG2n43RWn06a5Y9aVzojdPh0+XRpjM0K3od+x7RgA3sjZt9v0sHHXG9dK2elI1mIZLaT2mguRNIBllHMJAeb7Jzgfw+dC6dpw1d0vDZxWUUjAvBdc5kQkBSuCckA8wO3Q5r3baTo3ZIlzdQi5hS5SRBOOWZgrmJwwOOq4xnf2P1q9IxOW8j09uHLWWJIFvSW7YJINvbbHs82c45e7GM1DK7I6ujFWU5BU4IPlU9c6fYMIWtxagi4Haj1rbk7OM43b9Yv037u7b1Hp2mx3f5Q2skTX3KyetDEduSRzAhvI+OML47lAmX/hHiA6rpkVwwd7oP2UyqxI2XY46DPX5gdK0mwn7e1Gd2T2TnvrCvRxe+qa/eQwtzQyQkjtNs8pGCfPBNbRozvhlkxzFQdun971841/G67bHiR1v16V/BK0ZozR3169nMB3FKDtSZpN6VgVe70+8W+uWFq7LJKXVgy4bJ99etdsdblsIobW6jORyyIhw2MeJ92PjUzq9w1rpslxHy80RDLzDIznH41H2uqXd1AWW2DDcHs5gvd3Ar+NYxhpRk9z5N1qalJpXQmg6brkNi3rtwiuCOzR15hjHfj++u1Nzaff3lwZeyQczb4bpjbvxXWdWurKA88Dykn7U0qjHl7Irt06U3FmspABYk4HdvTnHRm1FMFPUTc2uTqXZQO4DFLmkzmjrWtmBVeJLkS33Zs8YSIcoEnTPU9436fKoxGA/SY53GTkAeVPXjvJczzKzEs7FRtjqcU0zAELgFuuTXg6st82ztgqSG4WKxEhSxyNh7qc7Qk4Ebe/urxAQI9zjpXpjG5H5Qez4YNZFCScxY4LjHh0pC5wV5XBJxkCgxR4C9odth7X9+FeBH9vncoWyM8/nTVAexJyL7XO5yeopRMC/JyMNwOlJiNtxLgeTfGnVYKoBfOO8mkwGs8s58x+ApRhTksAn2s8hz8T/tSkAytkDGO/4USYPKOXnGfs82B7zsc9KadMPBdNMuvXNPhmzksu58T0rqqI4ad30+RZMZWVsAHOAcGpbvxXvaUt0EzhkqdEHRRRXqHOTUP5vF/APpUXrYdQrIQCFzk9MA7/AHVKQ/m8X8A+lceqQiS25sA8vUYzt314f5GG/Rl9ZOvRdSRhPpF9riaOVm5le3TJUeBYHFQvqWnSWizJfdlJnDRyYY4JODt4DH3+Wb9x9osl/pJubdCDp7EtGMsAucNuepPsnA6Ae6qTo+l6fqFnI0900cqnoqk8o6DyOSR8vOurotWMunjXjBHUemTbOW5sLOFHaLU4pSuQAqn2yCBt88/A9K9PYWXNJyagiKrEKCQxffY7YwCDnywamdL4UsH1FoNU1Fo484Uxrg48WznA92a0jTPRtw5o8hmngF/byJgSz+1yZHU42x4Hu++uzfF8GcfUrTMe/wANs1f2tViZM4yi749xI8/u8dmo7ezKB3nICoGZQ4yxzuo22PTr99WvivgWwsb2STRtVglt87Qs/M6HwyOvd+NRF1oNhY6dK816TcLtuhAB6gYHuIyfHp4HcjwTKSTps7PR6itxJM6RCSNbd8JKc5BIGDgHu8q2vRMvl8AYTGxyOu2Kzb0faJNY6W127GC4vsGMlcnsx0288k591alpkQigJG2dhvnYV8/ryWr162/qdyW3S/ud+fOjNecUD7q9SznPWT5UmaM0metFgcWsYbTmQ9GZQfdkVFxSCztgTt4Ad9d+uTrBYoSObmlVQPmfwqOhUXluF+1v3/omuLqHn7OvQWLfB0RSC/B5h3YK+FSdiojtuzUkhTiohU9RXIOMdSe+pDTLoXCyDoRg/wB/dU9PJKWeQ1l6bXBIb0d1IKOnWu45CkThllZCwHK569c+X30zJvIoJxseneMV36xD2V9cKOjHnHx3+tR0jN2StgNjGSRivCkqkztXB6hUFCGAODXp0wPYCKB4+NJbEdkMHbANe/ZLdBkd+Ki8lDRUFCfYLZ2Pdilw4UnALE9Rnyp7AO+M14MaE9Pvo3CoZWJt/ZTJx408YkJ5iu+c5z316AC9ABQGBJ67UnJjoZkYrIzZwB192K9wk9mrMoYgDlAplsmQ9Ms2N/Dp+FPKDzgcxOBvuarwIsvDRY2MrkYzL08NhUuM5rg0WLstNTIwXJY/38K769vRVaaRxyzJkJRRRXrnKTUJ/wAvF/APpQwDAgjY7V5i/wCxH/APpSmvOnltG8eCu6pp4RwWMhCEuqpj2zjG+Qe6sl4m4MuYHlvNMhZoDh5Ldd2jz4Dw3OB1+/G8SxJMpRxn6ioW90l0bnj6g8wIG2cYBI768dLV6Kblpq4v/o6rjqKnyfO73l00wkeaTtFwAckEY6V33PFGsXUccbXbIkShVVeg88dxPlWtX/CWkagJGubGKRlQLG+SHJxuWI3Pu3++oM+jnSWuIlSGZFYEuGLEL1PXPuH94rth+W6aazgz/jyjwZgLi4MnMJHL82chjnNXLhjgm81Sc3+rKY0YdokMmQ0+D+l4Dx76umkcL6fYOJbfTEgJjGWkOXDeIO5HTp5+VWOy0cmUykb8xIZhsufAf31rDX/JvUT0+nWSo6Ki90xnTNKQTlljAY9WKrkDwyB8B5VY15UUKvQDavEcCwpyp07z4172xVdL070lcsyYpz3PHB6oyfCk7t6K7DMU0e+kyetLmmBEcTry6NJc9TbflAv622Ovd1qv6TxNaFERreZJXYDoGBycdf8AarLxAOfh/UAMbW7nfyGaznRU7S7tM/pSJ8dwazlpxllmsJNKiz65r1tbzyWckE7XEeMqqgAZGdznwqS4Tk9bsXuyOQlzHydQMYPX41WuNIuTiXmAA7SBWOfEEj8BVj4Lx/gZxv8Alm+gpLShF7lyNzbhRYcmkyelBoxk1oYkPxFZmaBLlFy0ezea/wCx+tVzHMWAGx+G9XogOpVgCpGCD31U9U0xrCYuoZrdj7Pfg57/AHVwdTpZ3o205eCOXKvy47unN/6pEHtAoTjG4HWvfs8oWQHHc1eQkv2SF88Lj5b1xGw5H7a8wLcv6NKqsRguRsOlNqTzZUg4OdhSnnIzvgfXFKgCQEAgOXyM93dXmN5ACCDnyxQOQtyr9obEdPj8K99nGijmGN8+P/umqA8BQiiRm5e88o6/2TXVYWsl3fJEpOGOX8AKbCtLKsYUlydhirRpGneo2/5TeZx7Z7630NNzlngznKlRIqqogVRgAYA8qMjqKO+k+tesc5D0UUV6hykxF+bxfwD6Uua8xk9hH/APpXrNedP3M6I8AaDR5k0m3fvUFDb28Mm7RqT4036jbZ/7f3mugYxnFGTWEtDSk7cUUpSXkbS3hjyVjA86czSE/KjmHhvVxjGKqKoWXyL176NqQHyoqrAXcUUlGfOgBaOu1J470gz8KLAZv4fWNOuYM/8AchdPmCKznh2Pn1WxHdzr8OlaWwBRh4is14ZPNrtoO4Ptg+FNcFR8ktx3D/zOym5SQ8TKT7jn8al+C15dDYE5Inbu8hXLx2nNY2bDqJyM47ip/pXTwSvLojjuE7Y92BQH6lh+tJjpmlpCPnQSLjuFeJIkmiMcihlbqDXqjPnSeQK5qGhTRntLUmRB+iRkj+tRbfkW5WDg9/N3Vds99NTW8Nx/3oVfHQkb1yanTRllGkZtclMQh85Az1AzjO3+9KB+iUwDud+81ZpNCsJAfZdc9cNXleHrJe+b+Yf0rB9LPwX3EVovysAWUA+WSfl7xT9np9zeHMUZGRkO3d3fDuqzQ6PYQZKW6knrneuzAAwAAPKtYdL/AFMl6nwcOn6TDYKG2eXG7EdPdXfjHSkoLeVdkUoqkZZDB8aUd9ee6jO3Q0wImiiivWOQlo89hH/APpS5IG9JHvBH/APpRnzrzJ8s6o8BnNLnHdXnxoz31BR6yMZo5q87YrjNtIs3bIsZxIzAE46jHhRYjtyDt4UhxnuxXKbWRvWkIQJcZ9oHcewB0x4im5rOSaNvZiDs/N1yBhcDu37/AJ0gO7Iz1FBII3PdXG1gvrE8qxxAyIFBxvn2sk7d/NTUVjJHZNasygPjmZTv08MY7v7NKxkhzClznvrl9W5pYZJUjZkQhydznbB6eVMPp7mCWMdniR1bBx3PzY2X39c0WBJZGelJnO/SmLaPsFccqqGbmCjovu+vxrmTT3FvJGRHvysmO5h39PdRYUd+cjbcGqXoug3NtrEd1yAQpKRkt5nuq5IixoI0AVVGAo6CuG2IQyqQfzgkAebZ/Gk5NcFxGOJbFtRsYIEYI3bggnp9lqe0DT20vTvVWdXIcnK9OgrovuURoTk4kGMb07AeZWwCN+8YzReaE/aBvIlcoefmDhMBGO5GfDw76ed1RC7sFUDJJ6AVwSWtyt09zEV5i4wCxwVwAQRjY7d1PXMLXdvNA5Cq6gBgcnPmPCqskcjuI5X5VDgkcw5kZQR8RTjOEUsxAVdyT3CmYxcmcPIVRAhBVWyCdsHpt3/Olmia4tJIZMKZEKnlOcZGKLEEV1HM/KvPkrzDmQqCPImndvGmYzcZ/KJGMDqrE5Py2HzphbOTsJYiR7bBwQd1bbJ6eIzQM7cAUud8E71wLZSkSmXsnMjqzeGwA6H3bUn+HsLyGVOXkijRASd/Zz5d4bxosCRyPGg4FR8dg8cEqYjJc5Gf4if1fPvzT7xzG4SbkTIQqcsdskeXlTsR0Z8RR1HnSe40ZIpDAY6Uozik6+NANMCKooor1jjJWI/kY8fqD6UHPXFJGB2Mf8A+lIQwGc15cuWdceBcnNeQd9/nR5d9HUdKzso9EeFHdXncHxNes5p2AY2ox30edByR5UCDqeuaQg0oG+M/dR0FAzznfpRkAdKWgjPdmkAYz30jEohYAnHcK9fWuR9Rt4kV5maNWyVJGeYDbO3vHXxppN8BYw+rFWKixuC2NsrjJqCXXbmPUHM0cyKBlocDJbx8hirC+qWOSrSklckjkbK46522plrzS2lKGMMSFYkxHfmOB1FLZI0hqwimq5Iu44mNzCUS1dcnZ0fJB7u73U5ol/qAgMk1tJJGSTJKzbk+Q+7apEz6Zyh0gVx2TSArF3L76IdR03Yx+yzScgAQjmPu/vpT2S+AWrFQcaJGKQTRrIARzDoRg16IBNci6rZFtpj168jeBPh5Gn4J47qJZomyjZwfHenTStmVodG/U0E70g670Z7yaQC5bpkUm9A2HSjbpigBT5UnzNAxmgnFACjwpd685zRQAuO/NG2M0H5e6koAXruKUj4V53HfSg5OKYEVRRRXrHGSkWOwT+EfSg9PCo4SyAYEjYHnR2sn7RvnXBLTzydCkd9LtjpUd2sn67fOjtJP12+dR2vsreSHNjv9wr0NwN6je0k/Xb50drJ+u3zo7X2G8ktl8aM+efKo3tZP2jfOl7WT9o3zp9r7FuJHm91Hf41G9rJ+u3zo7WT9o3zo7X2G8kt/L5UDfvqN7WT9o3zo7WT9dvnS7X2PeSJ3/wDVMvZ20gYPbxkNkn2B1PU5rk7WT9dvnR2sn7RvnT7f2Ld9HULK2Ls3q8Z5uuVB7sULZWsZytvHk95UZrl7WT9dvnR2sn67fOn238huXwdgtLcYAt4lHKV2QbA9RQLK1BBFtECDkHsxsfGuPtZP12+dL2sn7RvnS7b+Q3L4O0WlsBhbeLx2Qda9RxJEgjjRUVeiqMAVwdrJ+0b50drJ+0b503pv5DcSJzmjGOlRvayfrt86XtZP2jfOl2vsN5I+G9FR3ayftG+dHayftG+dHa+x7yRpB1JqP7WT9o/8xo7WT9o3zo7X2G8kaD41G9rJ+0b50vayftG+dHa+xbyRY46Ug3O+RUf2sn7RvnR2sn7RvnR2vse8kdzRUb2sn7RvnS9rJ+0b50dr7FuPFFFFeicx/9k=%20"/>
          <p:cNvSpPr>
            <a:spLocks noChangeAspect="1" noChangeArrowheads="1"/>
          </p:cNvSpPr>
          <p:nvPr/>
        </p:nvSpPr>
        <p:spPr bwMode="auto">
          <a:xfrm>
            <a:off x="0" y="-179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809" y="1905000"/>
            <a:ext cx="256871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85245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3157537"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a:spLocks noGrp="1"/>
          </p:cNvSpPr>
          <p:nvPr>
            <p:ph type="subTitle" idx="1"/>
          </p:nvPr>
        </p:nvSpPr>
        <p:spPr>
          <a:xfrm>
            <a:off x="4267200" y="762000"/>
            <a:ext cx="4495800" cy="5811662"/>
          </a:xfrm>
          <a:solidFill>
            <a:srgbClr val="8DC2D3"/>
          </a:solidFill>
          <a:ln>
            <a:solidFill>
              <a:srgbClr val="E626BD"/>
            </a:solidFill>
          </a:ln>
        </p:spPr>
        <p:txBody>
          <a:bodyPr>
            <a:noAutofit/>
          </a:bodyPr>
          <a:lstStyle/>
          <a:p>
            <a:pPr algn="ctr"/>
            <a:r>
              <a:rPr lang="en-US" sz="4000" b="1" dirty="0" smtClean="0"/>
              <a:t>Twelve days in May: Freedom Ride 1961</a:t>
            </a:r>
          </a:p>
          <a:p>
            <a:pPr algn="ctr"/>
            <a:r>
              <a:rPr lang="en-US" sz="2800" dirty="0" smtClean="0"/>
              <a:t>By Larry Dane </a:t>
            </a:r>
            <a:r>
              <a:rPr lang="en-US" sz="2800" dirty="0" err="1" smtClean="0"/>
              <a:t>Brimner</a:t>
            </a:r>
            <a:r>
              <a:rPr lang="en-US" sz="2800" dirty="0" smtClean="0"/>
              <a:t> </a:t>
            </a:r>
            <a:endParaRPr lang="en-US" sz="2800" dirty="0" smtClean="0"/>
          </a:p>
          <a:p>
            <a:pPr algn="ctr"/>
            <a:endParaRPr lang="en-US" sz="2800" dirty="0"/>
          </a:p>
          <a:p>
            <a:r>
              <a:rPr lang="en-US" sz="1600" dirty="0"/>
              <a:t>On May 4, 1961, a group of thirteen black and white civil rights activists launched the Freedom Ride, aiming to challenge the practice of segregation on buses and at bus terminal facilities in the South. The Ride would last twelve days. Despite the fact that segregation on buses crossing state lines was ruled unconstitutional by the Supreme Court in 1946, and segregation in interstate transportation facilities was ruled unconstitutional in 1960, these rulings were routinely ignored in the South. The thirteen Freedom Riders intended to test the laws and draw attention to the lack of enforcement with their peaceful protest. As the Riders traveled deeper into the South, they encountered increasing violence and opposition. Noted civil rights author Larry Dane </a:t>
            </a:r>
            <a:r>
              <a:rPr lang="en-US" sz="1600" dirty="0" err="1"/>
              <a:t>Brimner</a:t>
            </a:r>
            <a:r>
              <a:rPr lang="en-US" sz="1600" dirty="0"/>
              <a:t> relies on archival documents and rarely seen images to tell the riveting story of the little-known first days of the Freedom Ride. </a:t>
            </a:r>
            <a:endParaRPr lang="en-US" sz="16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58" y="2058012"/>
            <a:ext cx="2719219" cy="351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sibert medal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68" y="5181600"/>
            <a:ext cx="1392063" cy="139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65198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Battle of the Books</a:t>
            </a:r>
            <a:endParaRPr lang="en-US" dirty="0"/>
          </a:p>
        </p:txBody>
      </p:sp>
      <p:sp>
        <p:nvSpPr>
          <p:cNvPr id="3" name="Subtitle 2"/>
          <p:cNvSpPr>
            <a:spLocks noGrp="1"/>
          </p:cNvSpPr>
          <p:nvPr>
            <p:ph type="subTitle" idx="1"/>
          </p:nvPr>
        </p:nvSpPr>
        <p:spPr>
          <a:xfrm>
            <a:off x="1219200" y="4419600"/>
            <a:ext cx="6705600" cy="914400"/>
          </a:xfrm>
          <a:noFill/>
        </p:spPr>
        <p:txBody>
          <a:bodyPr/>
          <a:lstStyle/>
          <a:p>
            <a:r>
              <a:rPr lang="en-US" sz="6600" i="1" dirty="0" smtClean="0">
                <a:solidFill>
                  <a:srgbClr val="E626BD"/>
                </a:solidFill>
              </a:rPr>
              <a:t>Start reading now!</a:t>
            </a:r>
            <a:endParaRPr lang="en-US" sz="6600" i="1" dirty="0">
              <a:solidFill>
                <a:srgbClr val="E626BD"/>
              </a:solidFill>
            </a:endParaRPr>
          </a:p>
        </p:txBody>
      </p:sp>
      <p:sp>
        <p:nvSpPr>
          <p:cNvPr id="4" name="Text Placeholder 3"/>
          <p:cNvSpPr>
            <a:spLocks noGrp="1"/>
          </p:cNvSpPr>
          <p:nvPr>
            <p:ph type="body" sz="quarter" idx="10"/>
          </p:nvPr>
        </p:nvSpPr>
        <p:spPr/>
        <p:txBody>
          <a:bodyPr/>
          <a:lstStyle/>
          <a:p>
            <a:pPr algn="ctr"/>
            <a:r>
              <a:rPr lang="en-US" dirty="0" smtClean="0"/>
              <a:t>2018-2019</a:t>
            </a:r>
            <a:endParaRPr lang="en-US" dirty="0"/>
          </a:p>
        </p:txBody>
      </p:sp>
    </p:spTree>
    <p:extLst>
      <p:ext uri="{BB962C8B-B14F-4D97-AF65-F5344CB8AC3E}">
        <p14:creationId xmlns:p14="http://schemas.microsoft.com/office/powerpoint/2010/main" val="15581753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endCondLst>
                                    <p:cond evt="onNext" delay="0">
                                      <p:tgtEl>
                                        <p:sldTgt/>
                                      </p:tgtEl>
                                    </p:cond>
                                  </p:endCondLst>
                                  <p:iterate type="lt">
                                    <p:tmPct val="10000"/>
                                  </p:iterate>
                                  <p:childTnLst>
                                    <p:animMotion origin="layout" path="M 0.05955 -0.07084 L 0.05955 -0.14306 " pathEditMode="relative" rAng="0" ptsTypes="AA">
                                      <p:cBhvr>
                                        <p:cTn id="6" dur="375"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188" fill="hold">
                                          <p:stCondLst>
                                            <p:cond delay="0"/>
                                          </p:stCondLst>
                                        </p:cTn>
                                        <p:tgtEl>
                                          <p:spTgt spid="3">
                                            <p:txEl>
                                              <p:pRg st="0" end="0"/>
                                            </p:txEl>
                                          </p:spTgt>
                                        </p:tgtEl>
                                        <p:attrNameLst>
                                          <p:attrName>r</p:attrName>
                                        </p:attrNameLst>
                                      </p:cBhvr>
                                    </p:animRot>
                                    <p:animRot by="-1500000">
                                      <p:cBhvr>
                                        <p:cTn id="8" dur="188" fill="hold">
                                          <p:stCondLst>
                                            <p:cond delay="188"/>
                                          </p:stCondLst>
                                        </p:cTn>
                                        <p:tgtEl>
                                          <p:spTgt spid="3">
                                            <p:txEl>
                                              <p:pRg st="0" end="0"/>
                                            </p:txEl>
                                          </p:spTgt>
                                        </p:tgtEl>
                                        <p:attrNameLst>
                                          <p:attrName>r</p:attrName>
                                        </p:attrNameLst>
                                      </p:cBhvr>
                                    </p:animRot>
                                    <p:animRot by="-1500000">
                                      <p:cBhvr>
                                        <p:cTn id="9" dur="188" fill="hold">
                                          <p:stCondLst>
                                            <p:cond delay="375"/>
                                          </p:stCondLst>
                                        </p:cTn>
                                        <p:tgtEl>
                                          <p:spTgt spid="3">
                                            <p:txEl>
                                              <p:pRg st="0" end="0"/>
                                            </p:txEl>
                                          </p:spTgt>
                                        </p:tgtEl>
                                        <p:attrNameLst>
                                          <p:attrName>r</p:attrName>
                                        </p:attrNameLst>
                                      </p:cBhvr>
                                    </p:animRot>
                                    <p:animRot by="1500000">
                                      <p:cBhvr>
                                        <p:cTn id="10" dur="188" fill="hold">
                                          <p:stCondLst>
                                            <p:cond delay="563"/>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1371600"/>
            <a:ext cx="7043208" cy="3886199"/>
          </a:xfrm>
        </p:spPr>
        <p:txBody>
          <a:bodyPr/>
          <a:lstStyle/>
          <a:p>
            <a:pPr algn="ctr"/>
            <a:r>
              <a:rPr lang="en-US" sz="3200" dirty="0"/>
              <a:t>Do you LOVE Reading?   </a:t>
            </a:r>
            <a:br>
              <a:rPr lang="en-US" sz="3200" dirty="0"/>
            </a:br>
            <a:r>
              <a:rPr lang="en-US" sz="3200" dirty="0"/>
              <a:t>Do you remember little details from the books you have read?</a:t>
            </a:r>
            <a:br>
              <a:rPr lang="en-US" sz="3200" dirty="0"/>
            </a:br>
            <a:r>
              <a:rPr lang="en-US" sz="3200" dirty="0"/>
              <a:t>Do you like to play games?</a:t>
            </a:r>
            <a:br>
              <a:rPr lang="en-US" sz="3200" dirty="0"/>
            </a:br>
            <a:r>
              <a:rPr lang="en-US" sz="3200" dirty="0"/>
              <a:t>Do you like being part of a team?</a:t>
            </a:r>
            <a:br>
              <a:rPr lang="en-US" sz="3200" dirty="0"/>
            </a:br>
            <a:r>
              <a:rPr lang="en-US" sz="3200" dirty="0"/>
              <a:t> </a:t>
            </a:r>
            <a:br>
              <a:rPr lang="en-US" sz="3200" dirty="0"/>
            </a:br>
            <a:r>
              <a:rPr lang="en-US" sz="3200" dirty="0"/>
              <a:t>THEN BATTLE OF THE </a:t>
            </a:r>
            <a:r>
              <a:rPr lang="en-US" sz="3200" dirty="0" smtClean="0"/>
              <a:t>BOOKS                         </a:t>
            </a:r>
            <a:r>
              <a:rPr lang="en-US" sz="3200" dirty="0" smtClean="0"/>
              <a:t>MIGHT JUST BE </a:t>
            </a:r>
            <a:r>
              <a:rPr lang="en-US" sz="3200" dirty="0" smtClean="0"/>
              <a:t> </a:t>
            </a:r>
            <a:r>
              <a:rPr lang="en-US" sz="3200" dirty="0"/>
              <a:t>FOR YOU!</a:t>
            </a:r>
            <a:br>
              <a:rPr lang="en-US" sz="3200" dirty="0"/>
            </a:br>
            <a:endParaRPr lang="en-US" sz="3200" dirty="0"/>
          </a:p>
        </p:txBody>
      </p:sp>
    </p:spTree>
    <p:extLst>
      <p:ext uri="{BB962C8B-B14F-4D97-AF65-F5344CB8AC3E}">
        <p14:creationId xmlns:p14="http://schemas.microsoft.com/office/powerpoint/2010/main" val="37142250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4"/>
            <a:ext cx="7043208" cy="5369995"/>
          </a:xfrm>
        </p:spPr>
        <p:txBody>
          <a:bodyPr/>
          <a:lstStyle/>
          <a:p>
            <a:r>
              <a:rPr lang="en-US" sz="3000" dirty="0" smtClean="0"/>
              <a:t/>
            </a:r>
            <a:br>
              <a:rPr lang="en-US" sz="3000" dirty="0" smtClean="0"/>
            </a:br>
            <a:r>
              <a:rPr lang="en-US" sz="3000" dirty="0"/>
              <a:t/>
            </a:r>
            <a:br>
              <a:rPr lang="en-US" sz="3000" dirty="0"/>
            </a:br>
            <a:r>
              <a:rPr lang="en-US" sz="3000" dirty="0" smtClean="0"/>
              <a:t>HERE </a:t>
            </a:r>
            <a:r>
              <a:rPr lang="en-US" sz="3000" dirty="0"/>
              <a:t>IS HOW IT WORKS…</a:t>
            </a:r>
            <a:br>
              <a:rPr lang="en-US" sz="3000" dirty="0"/>
            </a:br>
            <a:r>
              <a:rPr lang="en-US" sz="3000" dirty="0"/>
              <a:t>This event is open to all fourth and fifth grade students.  It is a team event with each team consisting of four members only.  Your team must read the 8 designated </a:t>
            </a:r>
            <a:r>
              <a:rPr lang="en-US" sz="3000" dirty="0" smtClean="0"/>
              <a:t>books.  </a:t>
            </a:r>
            <a:r>
              <a:rPr lang="en-US" sz="3000" dirty="0"/>
              <a:t>All of the books are in the School Library, County Libraries or they can be purchased.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687395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955" y="1981200"/>
            <a:ext cx="7043208" cy="2825453"/>
          </a:xfrm>
        </p:spPr>
        <p:txBody>
          <a:bodyPr/>
          <a:lstStyle/>
          <a:p>
            <a:r>
              <a:rPr lang="en-US" sz="2800" dirty="0" smtClean="0">
                <a:latin typeface="+mj-lt"/>
              </a:rPr>
              <a:t>The Competition….</a:t>
            </a:r>
          </a:p>
          <a:p>
            <a:r>
              <a:rPr lang="en-US" sz="2800" dirty="0" smtClean="0">
                <a:latin typeface="+mj-lt"/>
              </a:rPr>
              <a:t>We </a:t>
            </a:r>
            <a:r>
              <a:rPr lang="en-US" sz="2800" dirty="0">
                <a:latin typeface="+mj-lt"/>
              </a:rPr>
              <a:t>will hold Jeopardy-Style Battles for points.  After two rounds, the four teams with the highest combined points will move to the semi-final round.  The two winning teams will advance to the FINAL BATTLE.  The winning team will go on to represent </a:t>
            </a:r>
            <a:r>
              <a:rPr lang="en-US" sz="2800" dirty="0" smtClean="0">
                <a:latin typeface="+mj-lt"/>
              </a:rPr>
              <a:t>Sandy Miller Elementary School at </a:t>
            </a:r>
            <a:r>
              <a:rPr lang="en-US" sz="2800" dirty="0">
                <a:latin typeface="+mj-lt"/>
              </a:rPr>
              <a:t>the regional competition for CCSD.  </a:t>
            </a:r>
            <a:r>
              <a:rPr lang="en-US" dirty="0">
                <a:latin typeface="+mj-lt"/>
              </a:rPr>
              <a:t/>
            </a:r>
            <a:br>
              <a:rPr lang="en-US" dirty="0">
                <a:latin typeface="+mj-lt"/>
              </a:rPr>
            </a:br>
            <a:endParaRPr lang="en-US" dirty="0">
              <a:latin typeface="+mj-lt"/>
            </a:endParaRPr>
          </a:p>
        </p:txBody>
      </p:sp>
    </p:spTree>
    <p:extLst>
      <p:ext uri="{BB962C8B-B14F-4D97-AF65-F5344CB8AC3E}">
        <p14:creationId xmlns:p14="http://schemas.microsoft.com/office/powerpoint/2010/main" val="214623450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Battle of the Books</a:t>
            </a:r>
            <a:endParaRPr lang="en-US" dirty="0"/>
          </a:p>
        </p:txBody>
      </p:sp>
      <p:sp>
        <p:nvSpPr>
          <p:cNvPr id="3" name="Subtitle 2"/>
          <p:cNvSpPr>
            <a:spLocks noGrp="1"/>
          </p:cNvSpPr>
          <p:nvPr>
            <p:ph type="subTitle" idx="1"/>
          </p:nvPr>
        </p:nvSpPr>
        <p:spPr>
          <a:xfrm>
            <a:off x="838200" y="4343400"/>
            <a:ext cx="3203045" cy="461665"/>
          </a:xfrm>
        </p:spPr>
        <p:txBody>
          <a:bodyPr/>
          <a:lstStyle/>
          <a:p>
            <a:r>
              <a:rPr lang="en-US" i="1" dirty="0" smtClean="0">
                <a:solidFill>
                  <a:srgbClr val="E626BD"/>
                </a:solidFill>
              </a:rPr>
              <a:t>Start reading now!</a:t>
            </a:r>
            <a:endParaRPr lang="en-US" i="1" dirty="0">
              <a:solidFill>
                <a:srgbClr val="E626BD"/>
              </a:solidFill>
            </a:endParaRPr>
          </a:p>
        </p:txBody>
      </p:sp>
      <p:sp>
        <p:nvSpPr>
          <p:cNvPr id="4" name="Text Placeholder 3"/>
          <p:cNvSpPr>
            <a:spLocks noGrp="1"/>
          </p:cNvSpPr>
          <p:nvPr>
            <p:ph type="body" sz="quarter" idx="10"/>
          </p:nvPr>
        </p:nvSpPr>
        <p:spPr/>
        <p:txBody>
          <a:bodyPr/>
          <a:lstStyle/>
          <a:p>
            <a:pPr algn="ctr"/>
            <a:r>
              <a:rPr lang="en-US" dirty="0" smtClean="0"/>
              <a:t>2018-2019</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919008"/>
            <a:ext cx="5486400" cy="2700867"/>
          </a:xfrm>
          <a:prstGeom prst="rect">
            <a:avLst/>
          </a:prstGeom>
        </p:spPr>
      </p:pic>
    </p:spTree>
    <p:extLst>
      <p:ext uri="{BB962C8B-B14F-4D97-AF65-F5344CB8AC3E}">
        <p14:creationId xmlns:p14="http://schemas.microsoft.com/office/powerpoint/2010/main" val="29964087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1" nodeType="afterEffect">
                                  <p:stCondLst>
                                    <p:cond delay="0"/>
                                  </p:stCondLst>
                                  <p:endCondLst>
                                    <p:cond evt="onNext" delay="0">
                                      <p:tgtEl>
                                        <p:sldTgt/>
                                      </p:tgtEl>
                                    </p:cond>
                                  </p:endCondLst>
                                  <p:iterate type="lt">
                                    <p:tmPct val="10000"/>
                                  </p:iterate>
                                  <p:childTnLst>
                                    <p:animMotion origin="layout" path="M 0.05955 -0.07084 L 0.05955 -0.14306 " pathEditMode="relative" rAng="0" ptsTypes="AA">
                                      <p:cBhvr>
                                        <p:cTn id="6" dur="375"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188" fill="hold">
                                          <p:stCondLst>
                                            <p:cond delay="0"/>
                                          </p:stCondLst>
                                        </p:cTn>
                                        <p:tgtEl>
                                          <p:spTgt spid="3">
                                            <p:txEl>
                                              <p:pRg st="0" end="0"/>
                                            </p:txEl>
                                          </p:spTgt>
                                        </p:tgtEl>
                                        <p:attrNameLst>
                                          <p:attrName>r</p:attrName>
                                        </p:attrNameLst>
                                      </p:cBhvr>
                                    </p:animRot>
                                    <p:animRot by="-1500000">
                                      <p:cBhvr>
                                        <p:cTn id="8" dur="188" fill="hold">
                                          <p:stCondLst>
                                            <p:cond delay="188"/>
                                          </p:stCondLst>
                                        </p:cTn>
                                        <p:tgtEl>
                                          <p:spTgt spid="3">
                                            <p:txEl>
                                              <p:pRg st="0" end="0"/>
                                            </p:txEl>
                                          </p:spTgt>
                                        </p:tgtEl>
                                        <p:attrNameLst>
                                          <p:attrName>r</p:attrName>
                                        </p:attrNameLst>
                                      </p:cBhvr>
                                    </p:animRot>
                                    <p:animRot by="-1500000">
                                      <p:cBhvr>
                                        <p:cTn id="9" dur="188" fill="hold">
                                          <p:stCondLst>
                                            <p:cond delay="375"/>
                                          </p:stCondLst>
                                        </p:cTn>
                                        <p:tgtEl>
                                          <p:spTgt spid="3">
                                            <p:txEl>
                                              <p:pRg st="0" end="0"/>
                                            </p:txEl>
                                          </p:spTgt>
                                        </p:tgtEl>
                                        <p:attrNameLst>
                                          <p:attrName>r</p:attrName>
                                        </p:attrNameLst>
                                      </p:cBhvr>
                                    </p:animRot>
                                    <p:animRot by="1500000">
                                      <p:cBhvr>
                                        <p:cTn id="10" dur="188" fill="hold">
                                          <p:stCondLst>
                                            <p:cond delay="563"/>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3400" y="1905000"/>
            <a:ext cx="3048000" cy="42672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 name="Subtitle 2"/>
          <p:cNvSpPr>
            <a:spLocks noGrp="1"/>
          </p:cNvSpPr>
          <p:nvPr>
            <p:ph type="subTitle" idx="1"/>
          </p:nvPr>
        </p:nvSpPr>
        <p:spPr>
          <a:xfrm>
            <a:off x="3810000" y="838200"/>
            <a:ext cx="4953000" cy="5638800"/>
          </a:xfrm>
          <a:solidFill>
            <a:srgbClr val="8DC2D3"/>
          </a:solidFill>
          <a:ln>
            <a:solidFill>
              <a:srgbClr val="E626BD"/>
            </a:solidFill>
          </a:ln>
        </p:spPr>
        <p:txBody>
          <a:bodyPr>
            <a:noAutofit/>
          </a:bodyPr>
          <a:lstStyle/>
          <a:p>
            <a:pPr algn="ctr"/>
            <a:r>
              <a:rPr lang="en-US" sz="6000" b="1" dirty="0" smtClean="0"/>
              <a:t>Maxi’s </a:t>
            </a:r>
            <a:r>
              <a:rPr lang="en-US" sz="6000" b="1" dirty="0" smtClean="0"/>
              <a:t>Secrets:</a:t>
            </a:r>
            <a:endParaRPr lang="en-US" sz="2400" dirty="0" smtClean="0"/>
          </a:p>
          <a:p>
            <a:pPr algn="ctr"/>
            <a:r>
              <a:rPr lang="en-US" sz="2800" dirty="0" smtClean="0"/>
              <a:t>(Or, </a:t>
            </a:r>
            <a:r>
              <a:rPr lang="en-US" sz="2800" dirty="0" smtClean="0"/>
              <a:t>What You Can Learn </a:t>
            </a:r>
            <a:r>
              <a:rPr lang="en-US" sz="2800" dirty="0" smtClean="0"/>
              <a:t>from a </a:t>
            </a:r>
            <a:r>
              <a:rPr lang="en-US" sz="2800" dirty="0" smtClean="0"/>
              <a:t>Dog</a:t>
            </a:r>
            <a:r>
              <a:rPr lang="en-US" sz="2800" dirty="0" smtClean="0"/>
              <a:t>) by Lynn </a:t>
            </a:r>
            <a:r>
              <a:rPr lang="en-US" sz="2800" dirty="0" err="1" smtClean="0"/>
              <a:t>Plourde</a:t>
            </a:r>
            <a:endParaRPr lang="en-US" sz="2800" dirty="0" smtClean="0"/>
          </a:p>
          <a:p>
            <a:pPr algn="ctr"/>
            <a:endParaRPr lang="en-US" sz="1600" dirty="0" smtClean="0"/>
          </a:p>
          <a:p>
            <a:r>
              <a:rPr lang="en-US" sz="1600" dirty="0" err="1" smtClean="0"/>
              <a:t>Timminy</a:t>
            </a:r>
            <a:r>
              <a:rPr lang="en-US" sz="1600" dirty="0" smtClean="0"/>
              <a:t> </a:t>
            </a:r>
            <a:r>
              <a:rPr lang="en-US" sz="1600" dirty="0"/>
              <a:t>knows that moving to a new town just in time to start middle school when you are perfect bully bait is less than ideal. But he gets a great consolation prize in Maxi—a gentle giant of a dog who the family quickly discovers is deaf. </a:t>
            </a:r>
            <a:r>
              <a:rPr lang="en-US" sz="1600" dirty="0" err="1"/>
              <a:t>Timminy</a:t>
            </a:r>
            <a:r>
              <a:rPr lang="en-US" sz="1600" dirty="0"/>
              <a:t> is determined to do all he can to help Maxi—after all, his parents didn't return him because he was a runt. But when the going gets rough for </a:t>
            </a:r>
            <a:r>
              <a:rPr lang="en-US" sz="1600" dirty="0" err="1"/>
              <a:t>Timminy</a:t>
            </a:r>
            <a:r>
              <a:rPr lang="en-US" sz="1600" dirty="0"/>
              <a:t>, who spends a little too much time getting shoved into lockers at school, Maxi ends up being the one to help him—along with their neighbor, Abby, who doesn’t let her blindness define her and bristles at </a:t>
            </a:r>
            <a:r>
              <a:rPr lang="en-US" sz="1600" dirty="0" err="1"/>
              <a:t>Timminy’s</a:t>
            </a:r>
            <a:r>
              <a:rPr lang="en-US" sz="1600" dirty="0"/>
              <a:t> “poor-me” attitude. It turns out there’s more to everyone than what’s on the surface, whether it comes to Abby, Maxi, or even </a:t>
            </a:r>
            <a:r>
              <a:rPr lang="en-US" sz="1600" dirty="0" err="1"/>
              <a:t>Timminy</a:t>
            </a:r>
            <a:r>
              <a:rPr lang="en-US" sz="1600" dirty="0"/>
              <a:t> himself.</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218" y="2030655"/>
            <a:ext cx="2632364" cy="401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09600" y="1905000"/>
            <a:ext cx="3048000" cy="42672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 name="Subtitle 2"/>
          <p:cNvSpPr>
            <a:spLocks noGrp="1"/>
          </p:cNvSpPr>
          <p:nvPr>
            <p:ph type="subTitle" idx="1"/>
          </p:nvPr>
        </p:nvSpPr>
        <p:spPr>
          <a:xfrm>
            <a:off x="4191000" y="838200"/>
            <a:ext cx="4648200" cy="5638800"/>
          </a:xfrm>
          <a:solidFill>
            <a:srgbClr val="8DC2D3"/>
          </a:solidFill>
          <a:ln>
            <a:solidFill>
              <a:srgbClr val="E626BD"/>
            </a:solidFill>
          </a:ln>
        </p:spPr>
        <p:txBody>
          <a:bodyPr>
            <a:noAutofit/>
          </a:bodyPr>
          <a:lstStyle/>
          <a:p>
            <a:pPr algn="ctr"/>
            <a:r>
              <a:rPr lang="en-US" sz="4400" b="1" dirty="0" smtClean="0"/>
              <a:t>The Honest Truth</a:t>
            </a:r>
          </a:p>
          <a:p>
            <a:pPr algn="ctr"/>
            <a:r>
              <a:rPr lang="en-US" sz="2800" dirty="0" smtClean="0"/>
              <a:t>By Dan </a:t>
            </a:r>
            <a:r>
              <a:rPr lang="en-US" sz="2800" dirty="0" err="1" smtClean="0"/>
              <a:t>Gemeinhart</a:t>
            </a:r>
            <a:r>
              <a:rPr lang="en-US" sz="2800" dirty="0" smtClean="0"/>
              <a:t> </a:t>
            </a:r>
          </a:p>
          <a:p>
            <a:endParaRPr lang="en-US" sz="1800" dirty="0" smtClean="0"/>
          </a:p>
          <a:p>
            <a:r>
              <a:rPr lang="en-US" sz="1800" dirty="0" smtClean="0"/>
              <a:t>It's </a:t>
            </a:r>
            <a:r>
              <a:rPr lang="en-US" sz="1800" dirty="0"/>
              <a:t>never too late for the adventure of a lifetime.</a:t>
            </a:r>
          </a:p>
          <a:p>
            <a:endParaRPr lang="en-US" sz="1800" dirty="0"/>
          </a:p>
          <a:p>
            <a:r>
              <a:rPr lang="en-US" sz="1800" dirty="0"/>
              <a:t>In all the ways that matter, Mark is a normal kid. He's got a dog named Beau and a best friend, Jessie. He likes to take photos and write haiku poems in his notebook. He dreams of climbing a mountain one day.</a:t>
            </a:r>
          </a:p>
          <a:p>
            <a:endParaRPr lang="en-US" sz="1800" dirty="0"/>
          </a:p>
          <a:p>
            <a:r>
              <a:rPr lang="en-US" sz="1800" dirty="0"/>
              <a:t>But in one important way, Mark is not like other kids at all. Mark is sick. The kind of sick that means hospitals. And treatments. The kind of sick some people never get better from.</a:t>
            </a:r>
          </a:p>
          <a:p>
            <a:endParaRPr lang="en-US" sz="1800" dirty="0"/>
          </a:p>
          <a:p>
            <a:r>
              <a:rPr lang="en-US" sz="1800" dirty="0"/>
              <a:t>So Mark runs away. He leaves home with his camera, his notebook, his dog, and a plan. A plan to reach the top of Mount Rainier. Even if it's the last thing he ever does.</a:t>
            </a:r>
          </a:p>
        </p:txBody>
      </p:sp>
      <p:sp>
        <p:nvSpPr>
          <p:cNvPr id="6" name="Subtitle 2"/>
          <p:cNvSpPr txBox="1">
            <a:spLocks/>
          </p:cNvSpPr>
          <p:nvPr/>
        </p:nvSpPr>
        <p:spPr>
          <a:xfrm>
            <a:off x="4038600" y="3505200"/>
            <a:ext cx="4953000" cy="1370012"/>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9" y="1993106"/>
            <a:ext cx="2820022"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44544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3400" y="1905000"/>
            <a:ext cx="3048000" cy="42672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 name="Subtitle 2"/>
          <p:cNvSpPr>
            <a:spLocks noGrp="1"/>
          </p:cNvSpPr>
          <p:nvPr>
            <p:ph type="subTitle" idx="1"/>
          </p:nvPr>
        </p:nvSpPr>
        <p:spPr>
          <a:xfrm>
            <a:off x="4191000" y="685800"/>
            <a:ext cx="4191000" cy="5943600"/>
          </a:xfrm>
          <a:solidFill>
            <a:srgbClr val="8DC2D3"/>
          </a:solidFill>
          <a:ln>
            <a:solidFill>
              <a:srgbClr val="E626BD"/>
            </a:solidFill>
          </a:ln>
        </p:spPr>
        <p:txBody>
          <a:bodyPr>
            <a:noAutofit/>
          </a:bodyPr>
          <a:lstStyle/>
          <a:p>
            <a:pPr algn="ctr"/>
            <a:r>
              <a:rPr lang="en-US" sz="6600" b="1" dirty="0" err="1" smtClean="0"/>
              <a:t>Wishtree</a:t>
            </a:r>
            <a:endParaRPr lang="en-US" sz="6600" b="1" dirty="0" smtClean="0"/>
          </a:p>
          <a:p>
            <a:pPr algn="ctr"/>
            <a:r>
              <a:rPr lang="en-US" sz="2800" dirty="0" smtClean="0"/>
              <a:t>By Katherine Applegate</a:t>
            </a:r>
          </a:p>
          <a:p>
            <a:pPr algn="ctr"/>
            <a:endParaRPr lang="en-US" sz="1600" dirty="0" smtClean="0"/>
          </a:p>
          <a:p>
            <a:r>
              <a:rPr lang="en-US" sz="1600" dirty="0" smtClean="0"/>
              <a:t>	Trees </a:t>
            </a:r>
            <a:r>
              <a:rPr lang="en-US" sz="1600" dirty="0"/>
              <a:t>can't tell jokes, but they can certainly tell stories. . . .</a:t>
            </a:r>
          </a:p>
          <a:p>
            <a:r>
              <a:rPr lang="en-US" sz="1600" dirty="0" smtClean="0"/>
              <a:t>	Red </a:t>
            </a:r>
            <a:r>
              <a:rPr lang="en-US" sz="1600" dirty="0"/>
              <a:t>is an oak tree who is many rings old. Red is the neighborhood "</a:t>
            </a:r>
            <a:r>
              <a:rPr lang="en-US" sz="1600" dirty="0" err="1"/>
              <a:t>wishtree</a:t>
            </a:r>
            <a:r>
              <a:rPr lang="en-US" sz="1600" dirty="0"/>
              <a:t>"―people write their wishes on pieces of cloth and tie them to Red's branches. Along with a crow named Bongo and other animals who seek refuge in Red's hollows, this </a:t>
            </a:r>
            <a:r>
              <a:rPr lang="en-US" sz="1600" dirty="0" err="1"/>
              <a:t>wishtree</a:t>
            </a:r>
            <a:r>
              <a:rPr lang="en-US" sz="1600" dirty="0"/>
              <a:t> watches over the neighborhood.</a:t>
            </a:r>
          </a:p>
          <a:p>
            <a:r>
              <a:rPr lang="en-US" sz="1600" dirty="0" smtClean="0"/>
              <a:t>	You </a:t>
            </a:r>
            <a:r>
              <a:rPr lang="en-US" sz="1600" dirty="0"/>
              <a:t>might say Red has seen it all. </a:t>
            </a:r>
          </a:p>
          <a:p>
            <a:r>
              <a:rPr lang="en-US" sz="1600" dirty="0"/>
              <a:t>Until a new family moves in. Not everyone is welcoming, and Red's experience as a </a:t>
            </a:r>
            <a:r>
              <a:rPr lang="en-US" sz="1600" dirty="0" err="1"/>
              <a:t>wishtree</a:t>
            </a:r>
            <a:r>
              <a:rPr lang="en-US" sz="1600" dirty="0"/>
              <a:t> is more important than ever.</a:t>
            </a:r>
          </a:p>
          <a:p>
            <a:r>
              <a:rPr lang="en-US" sz="1600" dirty="0" smtClean="0"/>
              <a:t>	Funny</a:t>
            </a:r>
            <a:r>
              <a:rPr lang="en-US" sz="1600" dirty="0"/>
              <a:t>, deep, warm, and nuanced, this is Katherine Applegate at her very best―writing from the heart, and from a completely unexpected point of view.</a:t>
            </a:r>
          </a:p>
        </p:txBody>
      </p:sp>
      <p:sp>
        <p:nvSpPr>
          <p:cNvPr id="6" name="Subtitle 2"/>
          <p:cNvSpPr txBox="1">
            <a:spLocks/>
          </p:cNvSpPr>
          <p:nvPr/>
        </p:nvSpPr>
        <p:spPr>
          <a:xfrm>
            <a:off x="4038600" y="3505200"/>
            <a:ext cx="4953000" cy="1370012"/>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99" y="2095500"/>
            <a:ext cx="285800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7333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3400" y="1905000"/>
            <a:ext cx="3048000" cy="42672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 name="Subtitle 2"/>
          <p:cNvSpPr>
            <a:spLocks noGrp="1"/>
          </p:cNvSpPr>
          <p:nvPr>
            <p:ph type="subTitle" idx="1"/>
          </p:nvPr>
        </p:nvSpPr>
        <p:spPr>
          <a:xfrm>
            <a:off x="4191000" y="914400"/>
            <a:ext cx="4191000" cy="5562600"/>
          </a:xfrm>
          <a:solidFill>
            <a:srgbClr val="8DC2D3"/>
          </a:solidFill>
          <a:ln>
            <a:solidFill>
              <a:srgbClr val="E626BD"/>
            </a:solidFill>
          </a:ln>
        </p:spPr>
        <p:txBody>
          <a:bodyPr>
            <a:noAutofit/>
          </a:bodyPr>
          <a:lstStyle/>
          <a:p>
            <a:pPr algn="ctr"/>
            <a:r>
              <a:rPr lang="en-US" sz="5400" b="1" dirty="0" smtClean="0"/>
              <a:t>Towers Falling</a:t>
            </a:r>
          </a:p>
          <a:p>
            <a:pPr algn="ctr"/>
            <a:r>
              <a:rPr lang="en-US" sz="2800" dirty="0" smtClean="0"/>
              <a:t>By Jewell Parker </a:t>
            </a:r>
            <a:r>
              <a:rPr lang="en-US" sz="2800" dirty="0" smtClean="0"/>
              <a:t>Rhodes</a:t>
            </a:r>
          </a:p>
          <a:p>
            <a:pPr algn="ctr"/>
            <a:endParaRPr lang="en-US" sz="2800" dirty="0" smtClean="0"/>
          </a:p>
          <a:p>
            <a:r>
              <a:rPr lang="en-US" sz="1800" dirty="0" smtClean="0"/>
              <a:t>When </a:t>
            </a:r>
            <a:r>
              <a:rPr lang="en-US" sz="1800" dirty="0"/>
              <a:t>her fifth-grade teacher hints that a series of lessons about home and community will culminate with one big answer about two tall towers once visible outside their classroom window, </a:t>
            </a:r>
            <a:r>
              <a:rPr lang="en-US" sz="1800" dirty="0" err="1"/>
              <a:t>Dèja</a:t>
            </a:r>
            <a:r>
              <a:rPr lang="en-US" sz="1800" dirty="0"/>
              <a:t> can't help but feel confused. She sets off on a journey of discovery, with new friends Ben and </a:t>
            </a:r>
            <a:r>
              <a:rPr lang="en-US" sz="1800" dirty="0" err="1"/>
              <a:t>Sabeen</a:t>
            </a:r>
            <a:r>
              <a:rPr lang="en-US" sz="1800" dirty="0"/>
              <a:t> by her side. But just as she gets closer to answering big questions about who she is, what America means, and how communities can grow (and heal), she uncovers new questions, too. Like, why does Pop get so angry when she brings up anything about the towers? </a:t>
            </a:r>
            <a:endParaRPr lang="en-US" sz="1800" dirty="0"/>
          </a:p>
        </p:txBody>
      </p:sp>
      <p:sp>
        <p:nvSpPr>
          <p:cNvPr id="6" name="Subtitle 2"/>
          <p:cNvSpPr txBox="1">
            <a:spLocks/>
          </p:cNvSpPr>
          <p:nvPr/>
        </p:nvSpPr>
        <p:spPr>
          <a:xfrm>
            <a:off x="4038600" y="4573246"/>
            <a:ext cx="4953000" cy="1370012"/>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49" y="2080942"/>
            <a:ext cx="2652101" cy="383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1770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White Template with yellow-magenta Sego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CAB1D8-8B60-41DC-AE7A-89AB460F81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Template with yellow-magenta Segoe</Template>
  <TotalTime>515</TotalTime>
  <Words>1710</Words>
  <Application>Microsoft Office PowerPoint</Application>
  <PresentationFormat>On-screen Show (4:3)</PresentationFormat>
  <Paragraphs>84</Paragraphs>
  <Slides>14</Slides>
  <Notes>5</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1_White Template with yellow-magenta Segoe</vt:lpstr>
      <vt:lpstr>White with Courier font for code slides</vt:lpstr>
      <vt:lpstr>Battle of the Books comes back to  Sandy Miller ES!!</vt:lpstr>
      <vt:lpstr>Do you LOVE Reading?    Do you remember little details from the books you have read? Do you like to play games? Do you like being part of a team?   THEN BATTLE OF THE BOOKS                         MIGHT JUST BE  FOR YOU! </vt:lpstr>
      <vt:lpstr>  HERE IS HOW IT WORKS… This event is open to all fourth and fifth grade students.  It is a team event with each team consisting of four members only.  Your team must read the 8 designated books.  All of the books are in the School Library, County Libraries or they can be purchased.  </vt:lpstr>
      <vt:lpstr>PowerPoint Presentation</vt:lpstr>
      <vt:lpstr>Battle of the Books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Battle of the Books</vt:lpstr>
    </vt:vector>
  </TitlesOfParts>
  <Company>Clark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Battle of the Books 2014</dc:title>
  <dc:creator>CCSD</dc:creator>
  <cp:lastModifiedBy>LocalAdmin</cp:lastModifiedBy>
  <cp:revision>23</cp:revision>
  <dcterms:created xsi:type="dcterms:W3CDTF">2013-05-24T18:21:38Z</dcterms:created>
  <dcterms:modified xsi:type="dcterms:W3CDTF">2018-04-17T19:40:44Z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TC102867889990</vt:lpwstr>
  </property>
</Properties>
</file>